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97" r:id="rId1"/>
  </p:sldMasterIdLst>
  <p:notesMasterIdLst>
    <p:notesMasterId r:id="rId71"/>
  </p:notesMasterIdLst>
  <p:handoutMasterIdLst>
    <p:handoutMasterId r:id="rId72"/>
  </p:handoutMasterIdLst>
  <p:sldIdLst>
    <p:sldId id="256" r:id="rId2"/>
    <p:sldId id="402" r:id="rId3"/>
    <p:sldId id="403" r:id="rId4"/>
    <p:sldId id="404" r:id="rId5"/>
    <p:sldId id="405" r:id="rId6"/>
    <p:sldId id="472" r:id="rId7"/>
    <p:sldId id="420" r:id="rId8"/>
    <p:sldId id="407" r:id="rId9"/>
    <p:sldId id="421" r:id="rId10"/>
    <p:sldId id="422" r:id="rId11"/>
    <p:sldId id="423" r:id="rId12"/>
    <p:sldId id="425" r:id="rId13"/>
    <p:sldId id="424" r:id="rId14"/>
    <p:sldId id="427" r:id="rId15"/>
    <p:sldId id="428" r:id="rId16"/>
    <p:sldId id="408" r:id="rId17"/>
    <p:sldId id="295" r:id="rId18"/>
    <p:sldId id="481" r:id="rId19"/>
    <p:sldId id="410" r:id="rId20"/>
    <p:sldId id="411" r:id="rId21"/>
    <p:sldId id="466" r:id="rId22"/>
    <p:sldId id="412" r:id="rId23"/>
    <p:sldId id="479" r:id="rId24"/>
    <p:sldId id="413" r:id="rId25"/>
    <p:sldId id="414" r:id="rId26"/>
    <p:sldId id="415" r:id="rId27"/>
    <p:sldId id="416" r:id="rId28"/>
    <p:sldId id="482" r:id="rId29"/>
    <p:sldId id="430" r:id="rId30"/>
    <p:sldId id="417" r:id="rId31"/>
    <p:sldId id="431" r:id="rId32"/>
    <p:sldId id="450" r:id="rId33"/>
    <p:sldId id="432" r:id="rId34"/>
    <p:sldId id="418" r:id="rId35"/>
    <p:sldId id="433" r:id="rId36"/>
    <p:sldId id="434" r:id="rId37"/>
    <p:sldId id="452" r:id="rId38"/>
    <p:sldId id="451" r:id="rId39"/>
    <p:sldId id="435" r:id="rId40"/>
    <p:sldId id="436" r:id="rId41"/>
    <p:sldId id="441" r:id="rId42"/>
    <p:sldId id="442" r:id="rId43"/>
    <p:sldId id="437" r:id="rId44"/>
    <p:sldId id="443" r:id="rId45"/>
    <p:sldId id="444" r:id="rId46"/>
    <p:sldId id="445" r:id="rId47"/>
    <p:sldId id="438" r:id="rId48"/>
    <p:sldId id="446" r:id="rId49"/>
    <p:sldId id="448" r:id="rId50"/>
    <p:sldId id="447" r:id="rId51"/>
    <p:sldId id="449" r:id="rId52"/>
    <p:sldId id="419" r:id="rId53"/>
    <p:sldId id="453" r:id="rId54"/>
    <p:sldId id="465" r:id="rId55"/>
    <p:sldId id="454" r:id="rId56"/>
    <p:sldId id="464" r:id="rId57"/>
    <p:sldId id="455" r:id="rId58"/>
    <p:sldId id="457" r:id="rId59"/>
    <p:sldId id="734" r:id="rId60"/>
    <p:sldId id="735" r:id="rId61"/>
    <p:sldId id="736" r:id="rId62"/>
    <p:sldId id="737" r:id="rId63"/>
    <p:sldId id="738" r:id="rId64"/>
    <p:sldId id="739" r:id="rId65"/>
    <p:sldId id="740" r:id="rId66"/>
    <p:sldId id="468" r:id="rId67"/>
    <p:sldId id="470" r:id="rId68"/>
    <p:sldId id="469" r:id="rId69"/>
    <p:sldId id="741" r:id="rId70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700" kern="1200" baseline="-25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700" kern="1200" baseline="-25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700" kern="1200" baseline="-25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700" kern="1200" baseline="-25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700" kern="1200" baseline="-25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700" kern="1200" baseline="-25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700" kern="1200" baseline="-25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700" kern="1200" baseline="-25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700" kern="1200" baseline="-25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6">
          <p15:clr>
            <a:srgbClr val="A4A3A4"/>
          </p15:clr>
        </p15:guide>
        <p15:guide id="2" orient="horz" pos="981">
          <p15:clr>
            <a:srgbClr val="A4A3A4"/>
          </p15:clr>
        </p15:guide>
        <p15:guide id="3" pos="5616">
          <p15:clr>
            <a:srgbClr val="A4A3A4"/>
          </p15:clr>
        </p15:guide>
        <p15:guide id="4">
          <p15:clr>
            <a:srgbClr val="A4A3A4"/>
          </p15:clr>
        </p15:guide>
        <p15:guide id="5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FAA4"/>
    <a:srgbClr val="FCD3A2"/>
    <a:srgbClr val="F1FEA0"/>
    <a:srgbClr val="0033CC"/>
    <a:srgbClr val="B3000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487B06-E57A-4064-BB2B-ABF20505DEE2}" v="128" dt="2023-10-18T07:08:21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1224" y="108"/>
      </p:cViewPr>
      <p:guideLst>
        <p:guide orient="horz" pos="4176"/>
        <p:guide orient="horz" pos="981"/>
        <p:guide pos="5616"/>
        <p:guide/>
        <p:guide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92" y="-78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OSullivan" userId="bf5e965b-66d3-4131-802e-b414ec2bdb97" providerId="ADAL" clId="{3D487B06-E57A-4064-BB2B-ABF20505DEE2}"/>
    <pc:docChg chg="undo redo custSel addSld delSld modSld sldOrd">
      <pc:chgData name="John OSullivan" userId="bf5e965b-66d3-4131-802e-b414ec2bdb97" providerId="ADAL" clId="{3D487B06-E57A-4064-BB2B-ABF20505DEE2}" dt="2023-10-18T07:10:01.653" v="857" actId="20577"/>
      <pc:docMkLst>
        <pc:docMk/>
      </pc:docMkLst>
      <pc:sldChg chg="modSp mod">
        <pc:chgData name="John OSullivan" userId="bf5e965b-66d3-4131-802e-b414ec2bdb97" providerId="ADAL" clId="{3D487B06-E57A-4064-BB2B-ABF20505DEE2}" dt="2023-10-18T07:10:01.653" v="857" actId="20577"/>
        <pc:sldMkLst>
          <pc:docMk/>
          <pc:sldMk cId="0" sldId="256"/>
        </pc:sldMkLst>
        <pc:spChg chg="mod">
          <ac:chgData name="John OSullivan" userId="bf5e965b-66d3-4131-802e-b414ec2bdb97" providerId="ADAL" clId="{3D487B06-E57A-4064-BB2B-ABF20505DEE2}" dt="2023-10-18T07:10:01.653" v="857" actId="20577"/>
          <ac:spMkLst>
            <pc:docMk/>
            <pc:sldMk cId="0" sldId="256"/>
            <ac:spMk id="18435" creationId="{00000000-0000-0000-0000-000000000000}"/>
          </ac:spMkLst>
        </pc:spChg>
      </pc:sldChg>
      <pc:sldChg chg="del">
        <pc:chgData name="John OSullivan" userId="bf5e965b-66d3-4131-802e-b414ec2bdb97" providerId="ADAL" clId="{3D487B06-E57A-4064-BB2B-ABF20505DEE2}" dt="2023-10-18T02:45:17.577" v="32" actId="2696"/>
        <pc:sldMkLst>
          <pc:docMk/>
          <pc:sldMk cId="1514566716" sldId="294"/>
        </pc:sldMkLst>
      </pc:sldChg>
      <pc:sldChg chg="modSp mod">
        <pc:chgData name="John OSullivan" userId="bf5e965b-66d3-4131-802e-b414ec2bdb97" providerId="ADAL" clId="{3D487B06-E57A-4064-BB2B-ABF20505DEE2}" dt="2023-10-18T02:45:07.639" v="31" actId="14100"/>
        <pc:sldMkLst>
          <pc:docMk/>
          <pc:sldMk cId="3492713707" sldId="295"/>
        </pc:sldMkLst>
        <pc:spChg chg="mod">
          <ac:chgData name="John OSullivan" userId="bf5e965b-66d3-4131-802e-b414ec2bdb97" providerId="ADAL" clId="{3D487B06-E57A-4064-BB2B-ABF20505DEE2}" dt="2023-10-18T02:44:38.418" v="25" actId="20577"/>
          <ac:spMkLst>
            <pc:docMk/>
            <pc:sldMk cId="3492713707" sldId="295"/>
            <ac:spMk id="2" creationId="{00000000-0000-0000-0000-000000000000}"/>
          </ac:spMkLst>
        </pc:spChg>
        <pc:spChg chg="mod">
          <ac:chgData name="John OSullivan" userId="bf5e965b-66d3-4131-802e-b414ec2bdb97" providerId="ADAL" clId="{3D487B06-E57A-4064-BB2B-ABF20505DEE2}" dt="2023-10-18T02:44:54.750" v="28" actId="1076"/>
          <ac:spMkLst>
            <pc:docMk/>
            <pc:sldMk cId="3492713707" sldId="295"/>
            <ac:spMk id="4" creationId="{00000000-0000-0000-0000-000000000000}"/>
          </ac:spMkLst>
        </pc:spChg>
        <pc:spChg chg="mod">
          <ac:chgData name="John OSullivan" userId="bf5e965b-66d3-4131-802e-b414ec2bdb97" providerId="ADAL" clId="{3D487B06-E57A-4064-BB2B-ABF20505DEE2}" dt="2023-10-18T02:45:00.483" v="29" actId="1076"/>
          <ac:spMkLst>
            <pc:docMk/>
            <pc:sldMk cId="3492713707" sldId="295"/>
            <ac:spMk id="5" creationId="{00000000-0000-0000-0000-000000000000}"/>
          </ac:spMkLst>
        </pc:spChg>
        <pc:spChg chg="mod">
          <ac:chgData name="John OSullivan" userId="bf5e965b-66d3-4131-802e-b414ec2bdb97" providerId="ADAL" clId="{3D487B06-E57A-4064-BB2B-ABF20505DEE2}" dt="2023-10-18T02:45:07.639" v="31" actId="14100"/>
          <ac:spMkLst>
            <pc:docMk/>
            <pc:sldMk cId="3492713707" sldId="295"/>
            <ac:spMk id="6" creationId="{00000000-0000-0000-0000-000000000000}"/>
          </ac:spMkLst>
        </pc:spChg>
        <pc:spChg chg="mod">
          <ac:chgData name="John OSullivan" userId="bf5e965b-66d3-4131-802e-b414ec2bdb97" providerId="ADAL" clId="{3D487B06-E57A-4064-BB2B-ABF20505DEE2}" dt="2023-10-18T02:44:48.420" v="26"/>
          <ac:spMkLst>
            <pc:docMk/>
            <pc:sldMk cId="3492713707" sldId="295"/>
            <ac:spMk id="5123" creationId="{00000000-0000-0000-0000-000000000000}"/>
          </ac:spMkLst>
        </pc:spChg>
      </pc:sldChg>
      <pc:sldChg chg="delSp modSp del mod">
        <pc:chgData name="John OSullivan" userId="bf5e965b-66d3-4131-802e-b414ec2bdb97" providerId="ADAL" clId="{3D487B06-E57A-4064-BB2B-ABF20505DEE2}" dt="2023-10-18T03:01:05.157" v="313" actId="2696"/>
        <pc:sldMkLst>
          <pc:docMk/>
          <pc:sldMk cId="3652459062" sldId="306"/>
        </pc:sldMkLst>
        <pc:spChg chg="mod">
          <ac:chgData name="John OSullivan" userId="bf5e965b-66d3-4131-802e-b414ec2bdb97" providerId="ADAL" clId="{3D487B06-E57A-4064-BB2B-ABF20505DEE2}" dt="2023-10-18T03:00:29.989" v="310" actId="167"/>
          <ac:spMkLst>
            <pc:docMk/>
            <pc:sldMk cId="3652459062" sldId="306"/>
            <ac:spMk id="3" creationId="{2A28FBC3-A00C-42BA-BC36-17C7665AB422}"/>
          </ac:spMkLst>
        </pc:spChg>
        <pc:spChg chg="del">
          <ac:chgData name="John OSullivan" userId="bf5e965b-66d3-4131-802e-b414ec2bdb97" providerId="ADAL" clId="{3D487B06-E57A-4064-BB2B-ABF20505DEE2}" dt="2023-10-18T02:56:32.179" v="152" actId="478"/>
          <ac:spMkLst>
            <pc:docMk/>
            <pc:sldMk cId="3652459062" sldId="306"/>
            <ac:spMk id="17" creationId="{81B19299-7BC1-41A8-9D8A-7BDDC75A9CA7}"/>
          </ac:spMkLst>
        </pc:spChg>
      </pc:sldChg>
      <pc:sldChg chg="delSp del mod">
        <pc:chgData name="John OSullivan" userId="bf5e965b-66d3-4131-802e-b414ec2bdb97" providerId="ADAL" clId="{3D487B06-E57A-4064-BB2B-ABF20505DEE2}" dt="2023-10-18T06:58:24.182" v="418" actId="2696"/>
        <pc:sldMkLst>
          <pc:docMk/>
          <pc:sldMk cId="1538208045" sldId="315"/>
        </pc:sldMkLst>
        <pc:spChg chg="del">
          <ac:chgData name="John OSullivan" userId="bf5e965b-66d3-4131-802e-b414ec2bdb97" providerId="ADAL" clId="{3D487B06-E57A-4064-BB2B-ABF20505DEE2}" dt="2023-10-18T02:56:36.190" v="153" actId="478"/>
          <ac:spMkLst>
            <pc:docMk/>
            <pc:sldMk cId="1538208045" sldId="315"/>
            <ac:spMk id="20" creationId="{CDB2F2C9-2A36-4052-9DBF-DE9B9B18736B}"/>
          </ac:spMkLst>
        </pc:spChg>
      </pc:sldChg>
      <pc:sldChg chg="delSp del mod">
        <pc:chgData name="John OSullivan" userId="bf5e965b-66d3-4131-802e-b414ec2bdb97" providerId="ADAL" clId="{3D487B06-E57A-4064-BB2B-ABF20505DEE2}" dt="2023-10-18T06:59:25.110" v="427" actId="2696"/>
        <pc:sldMkLst>
          <pc:docMk/>
          <pc:sldMk cId="1158015567" sldId="316"/>
        </pc:sldMkLst>
        <pc:spChg chg="del">
          <ac:chgData name="John OSullivan" userId="bf5e965b-66d3-4131-802e-b414ec2bdb97" providerId="ADAL" clId="{3D487B06-E57A-4064-BB2B-ABF20505DEE2}" dt="2023-10-18T02:56:39.891" v="154" actId="478"/>
          <ac:spMkLst>
            <pc:docMk/>
            <pc:sldMk cId="1158015567" sldId="316"/>
            <ac:spMk id="24" creationId="{86B309AF-E958-48C4-B959-84B210CC850C}"/>
          </ac:spMkLst>
        </pc:spChg>
      </pc:sldChg>
      <pc:sldChg chg="addSp delSp modSp del mod">
        <pc:chgData name="John OSullivan" userId="bf5e965b-66d3-4131-802e-b414ec2bdb97" providerId="ADAL" clId="{3D487B06-E57A-4064-BB2B-ABF20505DEE2}" dt="2023-10-18T07:04:43.629" v="702" actId="2696"/>
        <pc:sldMkLst>
          <pc:docMk/>
          <pc:sldMk cId="1303995489" sldId="317"/>
        </pc:sldMkLst>
        <pc:spChg chg="mod">
          <ac:chgData name="John OSullivan" userId="bf5e965b-66d3-4131-802e-b414ec2bdb97" providerId="ADAL" clId="{3D487B06-E57A-4064-BB2B-ABF20505DEE2}" dt="2023-10-18T02:57:02.645" v="157" actId="164"/>
          <ac:spMkLst>
            <pc:docMk/>
            <pc:sldMk cId="1303995489" sldId="317"/>
            <ac:spMk id="4" creationId="{BF1ABA13-5E4E-480D-BBC0-BF14F69C052B}"/>
          </ac:spMkLst>
        </pc:spChg>
        <pc:spChg chg="del">
          <ac:chgData name="John OSullivan" userId="bf5e965b-66d3-4131-802e-b414ec2bdb97" providerId="ADAL" clId="{3D487B06-E57A-4064-BB2B-ABF20505DEE2}" dt="2023-10-18T02:56:43.306" v="155" actId="478"/>
          <ac:spMkLst>
            <pc:docMk/>
            <pc:sldMk cId="1303995489" sldId="317"/>
            <ac:spMk id="17" creationId="{8A9FA812-D1C9-4523-B20F-42FAEA8A42A6}"/>
          </ac:spMkLst>
        </pc:spChg>
        <pc:grpChg chg="add mod ord">
          <ac:chgData name="John OSullivan" userId="bf5e965b-66d3-4131-802e-b414ec2bdb97" providerId="ADAL" clId="{3D487B06-E57A-4064-BB2B-ABF20505DEE2}" dt="2023-10-18T02:57:06.700" v="159" actId="167"/>
          <ac:grpSpMkLst>
            <pc:docMk/>
            <pc:sldMk cId="1303995489" sldId="317"/>
            <ac:grpSpMk id="6" creationId="{868F2F6D-36FD-ABAC-037B-9B1C6BA5725F}"/>
          </ac:grpSpMkLst>
        </pc:grpChg>
        <pc:picChg chg="mod">
          <ac:chgData name="John OSullivan" userId="bf5e965b-66d3-4131-802e-b414ec2bdb97" providerId="ADAL" clId="{3D487B06-E57A-4064-BB2B-ABF20505DEE2}" dt="2023-10-18T02:57:02.645" v="157" actId="164"/>
          <ac:picMkLst>
            <pc:docMk/>
            <pc:sldMk cId="1303995489" sldId="317"/>
            <ac:picMk id="9" creationId="{66FA7634-F2D7-4939-A6C0-C0E9DC7A5A05}"/>
          </ac:picMkLst>
        </pc:picChg>
      </pc:sldChg>
      <pc:sldChg chg="delSp modSp del mod">
        <pc:chgData name="John OSullivan" userId="bf5e965b-66d3-4131-802e-b414ec2bdb97" providerId="ADAL" clId="{3D487B06-E57A-4064-BB2B-ABF20505DEE2}" dt="2023-10-18T07:09:00.252" v="847" actId="2696"/>
        <pc:sldMkLst>
          <pc:docMk/>
          <pc:sldMk cId="714278798" sldId="327"/>
        </pc:sldMkLst>
        <pc:spChg chg="del">
          <ac:chgData name="John OSullivan" userId="bf5e965b-66d3-4131-802e-b414ec2bdb97" providerId="ADAL" clId="{3D487B06-E57A-4064-BB2B-ABF20505DEE2}" dt="2023-10-18T07:07:56.426" v="838" actId="478"/>
          <ac:spMkLst>
            <pc:docMk/>
            <pc:sldMk cId="714278798" sldId="327"/>
            <ac:spMk id="11" creationId="{D4F7ECE1-FB90-473E-A86E-A01C9324FBC5}"/>
          </ac:spMkLst>
        </pc:spChg>
        <pc:graphicFrameChg chg="modGraphic">
          <ac:chgData name="John OSullivan" userId="bf5e965b-66d3-4131-802e-b414ec2bdb97" providerId="ADAL" clId="{3D487B06-E57A-4064-BB2B-ABF20505DEE2}" dt="2023-10-18T07:08:45.804" v="845" actId="207"/>
          <ac:graphicFrameMkLst>
            <pc:docMk/>
            <pc:sldMk cId="714278798" sldId="327"/>
            <ac:graphicFrameMk id="9" creationId="{92D44FA1-16E5-4AE2-BBB1-D5DB6E526EF6}"/>
          </ac:graphicFrameMkLst>
        </pc:graphicFrameChg>
      </pc:sldChg>
      <pc:sldChg chg="del">
        <pc:chgData name="John OSullivan" userId="bf5e965b-66d3-4131-802e-b414ec2bdb97" providerId="ADAL" clId="{3D487B06-E57A-4064-BB2B-ABF20505DEE2}" dt="2023-10-18T07:07:47.938" v="837" actId="2696"/>
        <pc:sldMkLst>
          <pc:docMk/>
          <pc:sldMk cId="3000152549" sldId="328"/>
        </pc:sldMkLst>
      </pc:sldChg>
      <pc:sldChg chg="del">
        <pc:chgData name="John OSullivan" userId="bf5e965b-66d3-4131-802e-b414ec2bdb97" providerId="ADAL" clId="{3D487B06-E57A-4064-BB2B-ABF20505DEE2}" dt="2023-10-18T02:45:27.430" v="33" actId="2696"/>
        <pc:sldMkLst>
          <pc:docMk/>
          <pc:sldMk cId="0" sldId="409"/>
        </pc:sldMkLst>
      </pc:sldChg>
      <pc:sldChg chg="modSp mod modAnim">
        <pc:chgData name="John OSullivan" userId="bf5e965b-66d3-4131-802e-b414ec2bdb97" providerId="ADAL" clId="{3D487B06-E57A-4064-BB2B-ABF20505DEE2}" dt="2023-10-18T02:47:37.563" v="103"/>
        <pc:sldMkLst>
          <pc:docMk/>
          <pc:sldMk cId="0" sldId="415"/>
        </pc:sldMkLst>
        <pc:spChg chg="mod">
          <ac:chgData name="John OSullivan" userId="bf5e965b-66d3-4131-802e-b414ec2bdb97" providerId="ADAL" clId="{3D487B06-E57A-4064-BB2B-ABF20505DEE2}" dt="2023-10-18T02:47:33.699" v="102" actId="207"/>
          <ac:spMkLst>
            <pc:docMk/>
            <pc:sldMk cId="0" sldId="415"/>
            <ac:spMk id="5123" creationId="{00000000-0000-0000-0000-000000000000}"/>
          </ac:spMkLst>
        </pc:spChg>
      </pc:sldChg>
      <pc:sldChg chg="modSp mod modAnim">
        <pc:chgData name="John OSullivan" userId="bf5e965b-66d3-4131-802e-b414ec2bdb97" providerId="ADAL" clId="{3D487B06-E57A-4064-BB2B-ABF20505DEE2}" dt="2023-10-18T02:48:15.073" v="109" actId="207"/>
        <pc:sldMkLst>
          <pc:docMk/>
          <pc:sldMk cId="0" sldId="416"/>
        </pc:sldMkLst>
        <pc:spChg chg="mod">
          <ac:chgData name="John OSullivan" userId="bf5e965b-66d3-4131-802e-b414ec2bdb97" providerId="ADAL" clId="{3D487B06-E57A-4064-BB2B-ABF20505DEE2}" dt="2023-10-18T02:48:15.073" v="109" actId="207"/>
          <ac:spMkLst>
            <pc:docMk/>
            <pc:sldMk cId="0" sldId="416"/>
            <ac:spMk id="5123" creationId="{00000000-0000-0000-0000-000000000000}"/>
          </ac:spMkLst>
        </pc:spChg>
      </pc:sldChg>
      <pc:sldChg chg="del">
        <pc:chgData name="John OSullivan" userId="bf5e965b-66d3-4131-802e-b414ec2bdb97" providerId="ADAL" clId="{3D487B06-E57A-4064-BB2B-ABF20505DEE2}" dt="2023-10-18T02:48:46.316" v="123" actId="2696"/>
        <pc:sldMkLst>
          <pc:docMk/>
          <pc:sldMk cId="0" sldId="429"/>
        </pc:sldMkLst>
      </pc:sldChg>
      <pc:sldChg chg="del">
        <pc:chgData name="John OSullivan" userId="bf5e965b-66d3-4131-802e-b414ec2bdb97" providerId="ADAL" clId="{3D487B06-E57A-4064-BB2B-ABF20505DEE2}" dt="2023-10-18T02:52:55.777" v="150" actId="2696"/>
        <pc:sldMkLst>
          <pc:docMk/>
          <pc:sldMk cId="0" sldId="456"/>
        </pc:sldMkLst>
      </pc:sldChg>
      <pc:sldChg chg="modSp mod">
        <pc:chgData name="John OSullivan" userId="bf5e965b-66d3-4131-802e-b414ec2bdb97" providerId="ADAL" clId="{3D487B06-E57A-4064-BB2B-ABF20505DEE2}" dt="2023-10-18T03:00:06.655" v="306"/>
        <pc:sldMkLst>
          <pc:docMk/>
          <pc:sldMk cId="0" sldId="457"/>
        </pc:sldMkLst>
        <pc:spChg chg="mod">
          <ac:chgData name="John OSullivan" userId="bf5e965b-66d3-4131-802e-b414ec2bdb97" providerId="ADAL" clId="{3D487B06-E57A-4064-BB2B-ABF20505DEE2}" dt="2023-10-18T03:00:06.655" v="306"/>
          <ac:spMkLst>
            <pc:docMk/>
            <pc:sldMk cId="0" sldId="457"/>
            <ac:spMk id="5123" creationId="{00000000-0000-0000-0000-000000000000}"/>
          </ac:spMkLst>
        </pc:spChg>
      </pc:sldChg>
      <pc:sldChg chg="modSp">
        <pc:chgData name="John OSullivan" userId="bf5e965b-66d3-4131-802e-b414ec2bdb97" providerId="ADAL" clId="{3D487B06-E57A-4064-BB2B-ABF20505DEE2}" dt="2023-10-18T02:45:55.433" v="34" actId="1076"/>
        <pc:sldMkLst>
          <pc:docMk/>
          <pc:sldMk cId="0" sldId="466"/>
        </pc:sldMkLst>
        <pc:picChg chg="mod">
          <ac:chgData name="John OSullivan" userId="bf5e965b-66d3-4131-802e-b414ec2bdb97" providerId="ADAL" clId="{3D487B06-E57A-4064-BB2B-ABF20505DEE2}" dt="2023-10-18T02:45:55.433" v="34" actId="1076"/>
          <ac:picMkLst>
            <pc:docMk/>
            <pc:sldMk cId="0" sldId="466"/>
            <ac:picMk id="57348" creationId="{00000000-0000-0000-0000-000000000000}"/>
          </ac:picMkLst>
        </pc:picChg>
        <pc:picChg chg="mod">
          <ac:chgData name="John OSullivan" userId="bf5e965b-66d3-4131-802e-b414ec2bdb97" providerId="ADAL" clId="{3D487B06-E57A-4064-BB2B-ABF20505DEE2}" dt="2023-10-18T02:45:55.433" v="34" actId="1076"/>
          <ac:picMkLst>
            <pc:docMk/>
            <pc:sldMk cId="0" sldId="466"/>
            <ac:picMk id="57349" creationId="{00000000-0000-0000-0000-000000000000}"/>
          </ac:picMkLst>
        </pc:picChg>
      </pc:sldChg>
      <pc:sldChg chg="del">
        <pc:chgData name="John OSullivan" userId="bf5e965b-66d3-4131-802e-b414ec2bdb97" providerId="ADAL" clId="{3D487B06-E57A-4064-BB2B-ABF20505DEE2}" dt="2023-10-18T07:09:13.562" v="848" actId="2696"/>
        <pc:sldMkLst>
          <pc:docMk/>
          <pc:sldMk cId="0" sldId="467"/>
        </pc:sldMkLst>
      </pc:sldChg>
      <pc:sldChg chg="modSp mod">
        <pc:chgData name="John OSullivan" userId="bf5e965b-66d3-4131-802e-b414ec2bdb97" providerId="ADAL" clId="{3D487B06-E57A-4064-BB2B-ABF20505DEE2}" dt="2023-10-18T02:50:21.497" v="125" actId="20577"/>
        <pc:sldMkLst>
          <pc:docMk/>
          <pc:sldMk cId="0" sldId="468"/>
        </pc:sldMkLst>
        <pc:spChg chg="mod">
          <ac:chgData name="John OSullivan" userId="bf5e965b-66d3-4131-802e-b414ec2bdb97" providerId="ADAL" clId="{3D487B06-E57A-4064-BB2B-ABF20505DEE2}" dt="2023-10-18T02:50:21.497" v="125" actId="20577"/>
          <ac:spMkLst>
            <pc:docMk/>
            <pc:sldMk cId="0" sldId="468"/>
            <ac:spMk id="137219" creationId="{00000000-0000-0000-0000-000000000000}"/>
          </ac:spMkLst>
        </pc:spChg>
      </pc:sldChg>
      <pc:sldChg chg="addSp delSp modSp mod modAnim">
        <pc:chgData name="John OSullivan" userId="bf5e965b-66d3-4131-802e-b414ec2bdb97" providerId="ADAL" clId="{3D487B06-E57A-4064-BB2B-ABF20505DEE2}" dt="2023-10-18T02:52:21.767" v="148" actId="1076"/>
        <pc:sldMkLst>
          <pc:docMk/>
          <pc:sldMk cId="0" sldId="469"/>
        </pc:sldMkLst>
        <pc:spChg chg="add mod">
          <ac:chgData name="John OSullivan" userId="bf5e965b-66d3-4131-802e-b414ec2bdb97" providerId="ADAL" clId="{3D487B06-E57A-4064-BB2B-ABF20505DEE2}" dt="2023-10-18T02:52:21.767" v="148" actId="1076"/>
          <ac:spMkLst>
            <pc:docMk/>
            <pc:sldMk cId="0" sldId="469"/>
            <ac:spMk id="3" creationId="{6F9D9D66-A08F-E4DF-452A-69AA6CC180F9}"/>
          </ac:spMkLst>
        </pc:spChg>
        <pc:spChg chg="mod">
          <ac:chgData name="John OSullivan" userId="bf5e965b-66d3-4131-802e-b414ec2bdb97" providerId="ADAL" clId="{3D487B06-E57A-4064-BB2B-ABF20505DEE2}" dt="2023-10-18T02:51:54.941" v="142" actId="1038"/>
          <ac:spMkLst>
            <pc:docMk/>
            <pc:sldMk cId="0" sldId="469"/>
            <ac:spMk id="5" creationId="{00000000-0000-0000-0000-000000000000}"/>
          </ac:spMkLst>
        </pc:spChg>
        <pc:spChg chg="del">
          <ac:chgData name="John OSullivan" userId="bf5e965b-66d3-4131-802e-b414ec2bdb97" providerId="ADAL" clId="{3D487B06-E57A-4064-BB2B-ABF20505DEE2}" dt="2023-10-18T02:52:09.603" v="143" actId="478"/>
          <ac:spMkLst>
            <pc:docMk/>
            <pc:sldMk cId="0" sldId="469"/>
            <ac:spMk id="141318" creationId="{00000000-0000-0000-0000-000000000000}"/>
          </ac:spMkLst>
        </pc:spChg>
        <pc:picChg chg="add mod">
          <ac:chgData name="John OSullivan" userId="bf5e965b-66d3-4131-802e-b414ec2bdb97" providerId="ADAL" clId="{3D487B06-E57A-4064-BB2B-ABF20505DEE2}" dt="2023-10-18T02:52:20.302" v="147" actId="1076"/>
          <ac:picMkLst>
            <pc:docMk/>
            <pc:sldMk cId="0" sldId="469"/>
            <ac:picMk id="2" creationId="{72876925-BC3B-47E2-DD17-8850FD206D37}"/>
          </ac:picMkLst>
        </pc:picChg>
        <pc:picChg chg="del">
          <ac:chgData name="John OSullivan" userId="bf5e965b-66d3-4131-802e-b414ec2bdb97" providerId="ADAL" clId="{3D487B06-E57A-4064-BB2B-ABF20505DEE2}" dt="2023-10-18T02:52:09.603" v="143" actId="478"/>
          <ac:picMkLst>
            <pc:docMk/>
            <pc:sldMk cId="0" sldId="469"/>
            <ac:picMk id="141316" creationId="{00000000-0000-0000-0000-000000000000}"/>
          </ac:picMkLst>
        </pc:picChg>
      </pc:sldChg>
      <pc:sldChg chg="modSp mod">
        <pc:chgData name="John OSullivan" userId="bf5e965b-66d3-4131-802e-b414ec2bdb97" providerId="ADAL" clId="{3D487B06-E57A-4064-BB2B-ABF20505DEE2}" dt="2023-10-18T02:50:34.811" v="127" actId="20577"/>
        <pc:sldMkLst>
          <pc:docMk/>
          <pc:sldMk cId="0" sldId="470"/>
        </pc:sldMkLst>
        <pc:spChg chg="mod">
          <ac:chgData name="John OSullivan" userId="bf5e965b-66d3-4131-802e-b414ec2bdb97" providerId="ADAL" clId="{3D487B06-E57A-4064-BB2B-ABF20505DEE2}" dt="2023-10-18T02:50:34.811" v="127" actId="20577"/>
          <ac:spMkLst>
            <pc:docMk/>
            <pc:sldMk cId="0" sldId="470"/>
            <ac:spMk id="2" creationId="{00000000-0000-0000-0000-000000000000}"/>
          </ac:spMkLst>
        </pc:spChg>
      </pc:sldChg>
      <pc:sldChg chg="del">
        <pc:chgData name="John OSullivan" userId="bf5e965b-66d3-4131-802e-b414ec2bdb97" providerId="ADAL" clId="{3D487B06-E57A-4064-BB2B-ABF20505DEE2}" dt="2023-10-18T07:09:27.022" v="849" actId="2696"/>
        <pc:sldMkLst>
          <pc:docMk/>
          <pc:sldMk cId="1422147579" sldId="473"/>
        </pc:sldMkLst>
      </pc:sldChg>
      <pc:sldChg chg="del">
        <pc:chgData name="John OSullivan" userId="bf5e965b-66d3-4131-802e-b414ec2bdb97" providerId="ADAL" clId="{3D487B06-E57A-4064-BB2B-ABF20505DEE2}" dt="2023-10-18T02:52:38.969" v="149" actId="2696"/>
        <pc:sldMkLst>
          <pc:docMk/>
          <pc:sldMk cId="2702712357" sldId="474"/>
        </pc:sldMkLst>
      </pc:sldChg>
      <pc:sldChg chg="del">
        <pc:chgData name="John OSullivan" userId="bf5e965b-66d3-4131-802e-b414ec2bdb97" providerId="ADAL" clId="{3D487B06-E57A-4064-BB2B-ABF20505DEE2}" dt="2023-10-18T02:52:38.969" v="149" actId="2696"/>
        <pc:sldMkLst>
          <pc:docMk/>
          <pc:sldMk cId="2966767006" sldId="475"/>
        </pc:sldMkLst>
      </pc:sldChg>
      <pc:sldChg chg="del">
        <pc:chgData name="John OSullivan" userId="bf5e965b-66d3-4131-802e-b414ec2bdb97" providerId="ADAL" clId="{3D487B06-E57A-4064-BB2B-ABF20505DEE2}" dt="2023-10-18T02:52:38.969" v="149" actId="2696"/>
        <pc:sldMkLst>
          <pc:docMk/>
          <pc:sldMk cId="3683071058" sldId="476"/>
        </pc:sldMkLst>
      </pc:sldChg>
      <pc:sldChg chg="del">
        <pc:chgData name="John OSullivan" userId="bf5e965b-66d3-4131-802e-b414ec2bdb97" providerId="ADAL" clId="{3D487B06-E57A-4064-BB2B-ABF20505DEE2}" dt="2023-10-18T02:52:38.969" v="149" actId="2696"/>
        <pc:sldMkLst>
          <pc:docMk/>
          <pc:sldMk cId="2050887490" sldId="477"/>
        </pc:sldMkLst>
      </pc:sldChg>
      <pc:sldChg chg="del">
        <pc:chgData name="John OSullivan" userId="bf5e965b-66d3-4131-802e-b414ec2bdb97" providerId="ADAL" clId="{3D487B06-E57A-4064-BB2B-ABF20505DEE2}" dt="2023-10-18T02:52:38.969" v="149" actId="2696"/>
        <pc:sldMkLst>
          <pc:docMk/>
          <pc:sldMk cId="1099902526" sldId="478"/>
        </pc:sldMkLst>
      </pc:sldChg>
      <pc:sldChg chg="del">
        <pc:chgData name="John OSullivan" userId="bf5e965b-66d3-4131-802e-b414ec2bdb97" providerId="ADAL" clId="{3D487B06-E57A-4064-BB2B-ABF20505DEE2}" dt="2023-10-18T02:52:38.969" v="149" actId="2696"/>
        <pc:sldMkLst>
          <pc:docMk/>
          <pc:sldMk cId="673840260" sldId="480"/>
        </pc:sldMkLst>
      </pc:sldChg>
      <pc:sldChg chg="add">
        <pc:chgData name="John OSullivan" userId="bf5e965b-66d3-4131-802e-b414ec2bdb97" providerId="ADAL" clId="{3D487B06-E57A-4064-BB2B-ABF20505DEE2}" dt="2023-10-18T02:44:18.069" v="14" actId="2890"/>
        <pc:sldMkLst>
          <pc:docMk/>
          <pc:sldMk cId="3687922875" sldId="481"/>
        </pc:sldMkLst>
      </pc:sldChg>
      <pc:sldChg chg="modSp add">
        <pc:chgData name="John OSullivan" userId="bf5e965b-66d3-4131-802e-b414ec2bdb97" providerId="ADAL" clId="{3D487B06-E57A-4064-BB2B-ABF20505DEE2}" dt="2023-10-18T02:48:40.384" v="122" actId="20577"/>
        <pc:sldMkLst>
          <pc:docMk/>
          <pc:sldMk cId="3976003588" sldId="482"/>
        </pc:sldMkLst>
        <pc:spChg chg="mod">
          <ac:chgData name="John OSullivan" userId="bf5e965b-66d3-4131-802e-b414ec2bdb97" providerId="ADAL" clId="{3D487B06-E57A-4064-BB2B-ABF20505DEE2}" dt="2023-10-18T02:48:40.384" v="122" actId="20577"/>
          <ac:spMkLst>
            <pc:docMk/>
            <pc:sldMk cId="3976003588" sldId="482"/>
            <ac:spMk id="5123" creationId="{00000000-0000-0000-0000-000000000000}"/>
          </ac:spMkLst>
        </pc:spChg>
      </pc:sldChg>
      <pc:sldChg chg="del">
        <pc:chgData name="John OSullivan" userId="bf5e965b-66d3-4131-802e-b414ec2bdb97" providerId="ADAL" clId="{3D487B06-E57A-4064-BB2B-ABF20505DEE2}" dt="2023-10-18T07:06:09.980" v="806" actId="2696"/>
        <pc:sldMkLst>
          <pc:docMk/>
          <pc:sldMk cId="879700535" sldId="733"/>
        </pc:sldMkLst>
      </pc:sldChg>
      <pc:sldChg chg="addSp delSp modSp add mod">
        <pc:chgData name="John OSullivan" userId="bf5e965b-66d3-4131-802e-b414ec2bdb97" providerId="ADAL" clId="{3D487B06-E57A-4064-BB2B-ABF20505DEE2}" dt="2023-10-18T06:55:37.934" v="400" actId="20577"/>
        <pc:sldMkLst>
          <pc:docMk/>
          <pc:sldMk cId="3573355523" sldId="734"/>
        </pc:sldMkLst>
        <pc:spChg chg="mod">
          <ac:chgData name="John OSullivan" userId="bf5e965b-66d3-4131-802e-b414ec2bdb97" providerId="ADAL" clId="{3D487B06-E57A-4064-BB2B-ABF20505DEE2}" dt="2023-10-18T06:55:37.934" v="400" actId="20577"/>
          <ac:spMkLst>
            <pc:docMk/>
            <pc:sldMk cId="3573355523" sldId="734"/>
            <ac:spMk id="5123" creationId="{00000000-0000-0000-0000-000000000000}"/>
          </ac:spMkLst>
        </pc:spChg>
        <pc:spChg chg="mod">
          <ac:chgData name="John OSullivan" userId="bf5e965b-66d3-4131-802e-b414ec2bdb97" providerId="ADAL" clId="{3D487B06-E57A-4064-BB2B-ABF20505DEE2}" dt="2023-10-18T02:57:41.510" v="176" actId="20577"/>
          <ac:spMkLst>
            <pc:docMk/>
            <pc:sldMk cId="3573355523" sldId="734"/>
            <ac:spMk id="133122" creationId="{00000000-0000-0000-0000-000000000000}"/>
          </ac:spMkLst>
        </pc:spChg>
        <pc:picChg chg="add mod">
          <ac:chgData name="John OSullivan" userId="bf5e965b-66d3-4131-802e-b414ec2bdb97" providerId="ADAL" clId="{3D487B06-E57A-4064-BB2B-ABF20505DEE2}" dt="2023-10-18T03:00:37.165" v="312" actId="1076"/>
          <ac:picMkLst>
            <pc:docMk/>
            <pc:sldMk cId="3573355523" sldId="734"/>
            <ac:picMk id="2" creationId="{8718BD12-C24C-AF2A-013A-49D807D9A9E0}"/>
          </ac:picMkLst>
        </pc:picChg>
        <pc:picChg chg="del">
          <ac:chgData name="John OSullivan" userId="bf5e965b-66d3-4131-802e-b414ec2bdb97" providerId="ADAL" clId="{3D487B06-E57A-4064-BB2B-ABF20505DEE2}" dt="2023-10-18T03:00:22.193" v="309" actId="478"/>
          <ac:picMkLst>
            <pc:docMk/>
            <pc:sldMk cId="3573355523" sldId="734"/>
            <ac:picMk id="133124" creationId="{00000000-0000-0000-0000-000000000000}"/>
          </ac:picMkLst>
        </pc:picChg>
      </pc:sldChg>
      <pc:sldChg chg="addSp delSp modSp add del mod ord">
        <pc:chgData name="John OSullivan" userId="bf5e965b-66d3-4131-802e-b414ec2bdb97" providerId="ADAL" clId="{3D487B06-E57A-4064-BB2B-ABF20505DEE2}" dt="2023-10-18T06:58:17.170" v="417" actId="1076"/>
        <pc:sldMkLst>
          <pc:docMk/>
          <pc:sldMk cId="39538378" sldId="735"/>
        </pc:sldMkLst>
        <pc:spChg chg="mod">
          <ac:chgData name="John OSullivan" userId="bf5e965b-66d3-4131-802e-b414ec2bdb97" providerId="ADAL" clId="{3D487B06-E57A-4064-BB2B-ABF20505DEE2}" dt="2023-10-18T06:58:07.293" v="415" actId="14100"/>
          <ac:spMkLst>
            <pc:docMk/>
            <pc:sldMk cId="39538378" sldId="735"/>
            <ac:spMk id="5123" creationId="{00000000-0000-0000-0000-000000000000}"/>
          </ac:spMkLst>
        </pc:spChg>
        <pc:spChg chg="mod">
          <ac:chgData name="John OSullivan" userId="bf5e965b-66d3-4131-802e-b414ec2bdb97" providerId="ADAL" clId="{3D487B06-E57A-4064-BB2B-ABF20505DEE2}" dt="2023-10-18T06:56:54.683" v="408"/>
          <ac:spMkLst>
            <pc:docMk/>
            <pc:sldMk cId="39538378" sldId="735"/>
            <ac:spMk id="133122" creationId="{00000000-0000-0000-0000-000000000000}"/>
          </ac:spMkLst>
        </pc:spChg>
        <pc:picChg chg="add mod">
          <ac:chgData name="John OSullivan" userId="bf5e965b-66d3-4131-802e-b414ec2bdb97" providerId="ADAL" clId="{3D487B06-E57A-4064-BB2B-ABF20505DEE2}" dt="2023-10-18T06:58:17.170" v="417" actId="1076"/>
          <ac:picMkLst>
            <pc:docMk/>
            <pc:sldMk cId="39538378" sldId="735"/>
            <ac:picMk id="2" creationId="{51FBC4BA-5B4A-B453-9594-791E4734D69D}"/>
          </ac:picMkLst>
        </pc:picChg>
        <pc:picChg chg="add mod">
          <ac:chgData name="John OSullivan" userId="bf5e965b-66d3-4131-802e-b414ec2bdb97" providerId="ADAL" clId="{3D487B06-E57A-4064-BB2B-ABF20505DEE2}" dt="2023-10-18T06:58:17.170" v="417" actId="1076"/>
          <ac:picMkLst>
            <pc:docMk/>
            <pc:sldMk cId="39538378" sldId="735"/>
            <ac:picMk id="3" creationId="{7848A3ED-325A-A438-F4FC-4B88A4B6C82F}"/>
          </ac:picMkLst>
        </pc:picChg>
        <pc:picChg chg="del">
          <ac:chgData name="John OSullivan" userId="bf5e965b-66d3-4131-802e-b414ec2bdb97" providerId="ADAL" clId="{3D487B06-E57A-4064-BB2B-ABF20505DEE2}" dt="2023-10-18T06:57:24.091" v="414" actId="478"/>
          <ac:picMkLst>
            <pc:docMk/>
            <pc:sldMk cId="39538378" sldId="735"/>
            <ac:picMk id="133124" creationId="{00000000-0000-0000-0000-000000000000}"/>
          </ac:picMkLst>
        </pc:picChg>
      </pc:sldChg>
      <pc:sldChg chg="addSp delSp modSp add mod ord">
        <pc:chgData name="John OSullivan" userId="bf5e965b-66d3-4131-802e-b414ec2bdb97" providerId="ADAL" clId="{3D487B06-E57A-4064-BB2B-ABF20505DEE2}" dt="2023-10-18T06:59:17.461" v="426" actId="478"/>
        <pc:sldMkLst>
          <pc:docMk/>
          <pc:sldMk cId="14086278" sldId="736"/>
        </pc:sldMkLst>
        <pc:spChg chg="add del mod">
          <ac:chgData name="John OSullivan" userId="bf5e965b-66d3-4131-802e-b414ec2bdb97" providerId="ADAL" clId="{3D487B06-E57A-4064-BB2B-ABF20505DEE2}" dt="2023-10-18T06:59:14.172" v="424" actId="478"/>
          <ac:spMkLst>
            <pc:docMk/>
            <pc:sldMk cId="14086278" sldId="736"/>
            <ac:spMk id="2" creationId="{F2E30D4D-1BD4-BB7C-5687-C1D4091F1DE6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3" creationId="{963FCAE8-48D2-8C5A-400B-D385613EBF0E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4" creationId="{51F56319-EA9F-BD06-AE95-5B8536B148CA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5" creationId="{31B22F23-C1D3-F3B0-C16B-202448B183C1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6" creationId="{11F5E908-26FE-76CF-2D3E-520261983C49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7" creationId="{D4D4028B-EB43-84CD-4035-9EB31575D45A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8" creationId="{0284E0DD-52E2-0F9E-EB19-B5CC6B621DF9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9" creationId="{875BE0B9-4B5F-63F4-5679-B229D3D88C48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10" creationId="{72A36288-47A9-F227-854C-AC4EB7494306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11" creationId="{76710BCE-6C66-3D0E-CA41-F6D94E073C17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12" creationId="{AC09AC1E-7206-C7C7-C14F-62861103F00B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13" creationId="{262BEB0D-B92E-5359-0E4D-671AC12836EE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14" creationId="{05E72B0F-950E-E1A1-6C42-6EA8127C2B0C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15" creationId="{31E2F785-1D70-1A77-2B3B-D44C70FF77A3}"/>
          </ac:spMkLst>
        </pc:spChg>
        <pc:spChg chg="add mod">
          <ac:chgData name="John OSullivan" userId="bf5e965b-66d3-4131-802e-b414ec2bdb97" providerId="ADAL" clId="{3D487B06-E57A-4064-BB2B-ABF20505DEE2}" dt="2023-10-18T06:59:14.638" v="425"/>
          <ac:spMkLst>
            <pc:docMk/>
            <pc:sldMk cId="14086278" sldId="736"/>
            <ac:spMk id="16" creationId="{DFF61491-A9FD-5FC7-E5C4-523EA9289787}"/>
          </ac:spMkLst>
        </pc:spChg>
        <pc:spChg chg="del">
          <ac:chgData name="John OSullivan" userId="bf5e965b-66d3-4131-802e-b414ec2bdb97" providerId="ADAL" clId="{3D487B06-E57A-4064-BB2B-ABF20505DEE2}" dt="2023-10-18T06:59:10.643" v="423" actId="478"/>
          <ac:spMkLst>
            <pc:docMk/>
            <pc:sldMk cId="14086278" sldId="736"/>
            <ac:spMk id="5123" creationId="{00000000-0000-0000-0000-000000000000}"/>
          </ac:spMkLst>
        </pc:spChg>
        <pc:spChg chg="mod">
          <ac:chgData name="John OSullivan" userId="bf5e965b-66d3-4131-802e-b414ec2bdb97" providerId="ADAL" clId="{3D487B06-E57A-4064-BB2B-ABF20505DEE2}" dt="2023-10-18T06:58:58.565" v="422"/>
          <ac:spMkLst>
            <pc:docMk/>
            <pc:sldMk cId="14086278" sldId="736"/>
            <ac:spMk id="133122" creationId="{00000000-0000-0000-0000-000000000000}"/>
          </ac:spMkLst>
        </pc:spChg>
        <pc:picChg chg="del">
          <ac:chgData name="John OSullivan" userId="bf5e965b-66d3-4131-802e-b414ec2bdb97" providerId="ADAL" clId="{3D487B06-E57A-4064-BB2B-ABF20505DEE2}" dt="2023-10-18T06:59:17.461" v="426" actId="478"/>
          <ac:picMkLst>
            <pc:docMk/>
            <pc:sldMk cId="14086278" sldId="736"/>
            <ac:picMk id="133124" creationId="{00000000-0000-0000-0000-000000000000}"/>
          </ac:picMkLst>
        </pc:picChg>
      </pc:sldChg>
      <pc:sldChg chg="addSp delSp modSp add mod ord">
        <pc:chgData name="John OSullivan" userId="bf5e965b-66d3-4131-802e-b414ec2bdb97" providerId="ADAL" clId="{3D487B06-E57A-4064-BB2B-ABF20505DEE2}" dt="2023-10-18T07:04:36.025" v="701" actId="6549"/>
        <pc:sldMkLst>
          <pc:docMk/>
          <pc:sldMk cId="707043342" sldId="737"/>
        </pc:sldMkLst>
        <pc:spChg chg="mod">
          <ac:chgData name="John OSullivan" userId="bf5e965b-66d3-4131-802e-b414ec2bdb97" providerId="ADAL" clId="{3D487B06-E57A-4064-BB2B-ABF20505DEE2}" dt="2023-10-18T07:03:13.482" v="591" actId="255"/>
          <ac:spMkLst>
            <pc:docMk/>
            <pc:sldMk cId="707043342" sldId="737"/>
            <ac:spMk id="4" creationId="{18758DF5-F612-471C-F754-F57543E7B371}"/>
          </ac:spMkLst>
        </pc:spChg>
        <pc:spChg chg="mod">
          <ac:chgData name="John OSullivan" userId="bf5e965b-66d3-4131-802e-b414ec2bdb97" providerId="ADAL" clId="{3D487B06-E57A-4064-BB2B-ABF20505DEE2}" dt="2023-10-18T07:01:06.228" v="488"/>
          <ac:spMkLst>
            <pc:docMk/>
            <pc:sldMk cId="707043342" sldId="737"/>
            <ac:spMk id="8" creationId="{0D777B4A-9FA5-D828-7AED-789ECA0D5F1C}"/>
          </ac:spMkLst>
        </pc:spChg>
        <pc:spChg chg="add mod">
          <ac:chgData name="John OSullivan" userId="bf5e965b-66d3-4131-802e-b414ec2bdb97" providerId="ADAL" clId="{3D487B06-E57A-4064-BB2B-ABF20505DEE2}" dt="2023-10-18T07:03:17.312" v="592" actId="255"/>
          <ac:spMkLst>
            <pc:docMk/>
            <pc:sldMk cId="707043342" sldId="737"/>
            <ac:spMk id="9" creationId="{2CB341C4-9D3E-0801-6D18-6A2D08C52A1E}"/>
          </ac:spMkLst>
        </pc:spChg>
        <pc:spChg chg="mod">
          <ac:chgData name="John OSullivan" userId="bf5e965b-66d3-4131-802e-b414ec2bdb97" providerId="ADAL" clId="{3D487B06-E57A-4064-BB2B-ABF20505DEE2}" dt="2023-10-18T07:04:36.025" v="701" actId="6549"/>
          <ac:spMkLst>
            <pc:docMk/>
            <pc:sldMk cId="707043342" sldId="737"/>
            <ac:spMk id="5123" creationId="{00000000-0000-0000-0000-000000000000}"/>
          </ac:spMkLst>
        </pc:spChg>
        <pc:spChg chg="mod">
          <ac:chgData name="John OSullivan" userId="bf5e965b-66d3-4131-802e-b414ec2bdb97" providerId="ADAL" clId="{3D487B06-E57A-4064-BB2B-ABF20505DEE2}" dt="2023-10-18T07:04:05.754" v="686"/>
          <ac:spMkLst>
            <pc:docMk/>
            <pc:sldMk cId="707043342" sldId="737"/>
            <ac:spMk id="133122" creationId="{00000000-0000-0000-0000-000000000000}"/>
          </ac:spMkLst>
        </pc:spChg>
        <pc:grpChg chg="add mod">
          <ac:chgData name="John OSullivan" userId="bf5e965b-66d3-4131-802e-b414ec2bdb97" providerId="ADAL" clId="{3D487B06-E57A-4064-BB2B-ABF20505DEE2}" dt="2023-10-18T07:02:35.075" v="586" actId="14100"/>
          <ac:grpSpMkLst>
            <pc:docMk/>
            <pc:sldMk cId="707043342" sldId="737"/>
            <ac:grpSpMk id="2" creationId="{0ABC94AA-C10A-4369-E275-DC69A9878220}"/>
          </ac:grpSpMkLst>
        </pc:grpChg>
        <pc:grpChg chg="add mod">
          <ac:chgData name="John OSullivan" userId="bf5e965b-66d3-4131-802e-b414ec2bdb97" providerId="ADAL" clId="{3D487B06-E57A-4064-BB2B-ABF20505DEE2}" dt="2023-10-18T07:01:06.228" v="488"/>
          <ac:grpSpMkLst>
            <pc:docMk/>
            <pc:sldMk cId="707043342" sldId="737"/>
            <ac:grpSpMk id="6" creationId="{C9329CF2-5A89-71E2-E639-ECAE0F64DB3F}"/>
          </ac:grpSpMkLst>
        </pc:grpChg>
        <pc:picChg chg="mod">
          <ac:chgData name="John OSullivan" userId="bf5e965b-66d3-4131-802e-b414ec2bdb97" providerId="ADAL" clId="{3D487B06-E57A-4064-BB2B-ABF20505DEE2}" dt="2023-10-18T07:00:56.202" v="487"/>
          <ac:picMkLst>
            <pc:docMk/>
            <pc:sldMk cId="707043342" sldId="737"/>
            <ac:picMk id="3" creationId="{8750FD52-74F7-9791-4688-8B6338492D5C}"/>
          </ac:picMkLst>
        </pc:picChg>
        <pc:picChg chg="mod">
          <ac:chgData name="John OSullivan" userId="bf5e965b-66d3-4131-802e-b414ec2bdb97" providerId="ADAL" clId="{3D487B06-E57A-4064-BB2B-ABF20505DEE2}" dt="2023-10-18T07:01:06.228" v="488"/>
          <ac:picMkLst>
            <pc:docMk/>
            <pc:sldMk cId="707043342" sldId="737"/>
            <ac:picMk id="7" creationId="{4CB1B29A-66CE-EAC2-9890-34F8285C3354}"/>
          </ac:picMkLst>
        </pc:picChg>
        <pc:picChg chg="del">
          <ac:chgData name="John OSullivan" userId="bf5e965b-66d3-4131-802e-b414ec2bdb97" providerId="ADAL" clId="{3D487B06-E57A-4064-BB2B-ABF20505DEE2}" dt="2023-10-18T07:01:09.018" v="489" actId="478"/>
          <ac:picMkLst>
            <pc:docMk/>
            <pc:sldMk cId="707043342" sldId="737"/>
            <ac:picMk id="133124" creationId="{00000000-0000-0000-0000-000000000000}"/>
          </ac:picMkLst>
        </pc:picChg>
        <pc:cxnChg chg="mod">
          <ac:chgData name="John OSullivan" userId="bf5e965b-66d3-4131-802e-b414ec2bdb97" providerId="ADAL" clId="{3D487B06-E57A-4064-BB2B-ABF20505DEE2}" dt="2023-10-18T07:00:56.202" v="487"/>
          <ac:cxnSpMkLst>
            <pc:docMk/>
            <pc:sldMk cId="707043342" sldId="737"/>
            <ac:cxnSpMk id="5" creationId="{EA774AC3-138C-1BFB-C824-EFE33B32B8BE}"/>
          </ac:cxnSpMkLst>
        </pc:cxnChg>
      </pc:sldChg>
      <pc:sldChg chg="addSp delSp modSp add mod">
        <pc:chgData name="John OSullivan" userId="bf5e965b-66d3-4131-802e-b414ec2bdb97" providerId="ADAL" clId="{3D487B06-E57A-4064-BB2B-ABF20505DEE2}" dt="2023-10-18T07:05:55.927" v="805" actId="20577"/>
        <pc:sldMkLst>
          <pc:docMk/>
          <pc:sldMk cId="2863087889" sldId="738"/>
        </pc:sldMkLst>
        <pc:spChg chg="mod topLvl">
          <ac:chgData name="John OSullivan" userId="bf5e965b-66d3-4131-802e-b414ec2bdb97" providerId="ADAL" clId="{3D487B06-E57A-4064-BB2B-ABF20505DEE2}" dt="2023-10-18T07:05:26.857" v="713" actId="1037"/>
          <ac:spMkLst>
            <pc:docMk/>
            <pc:sldMk cId="2863087889" sldId="738"/>
            <ac:spMk id="8" creationId="{0D777B4A-9FA5-D828-7AED-789ECA0D5F1C}"/>
          </ac:spMkLst>
        </pc:spChg>
        <pc:spChg chg="mod">
          <ac:chgData name="John OSullivan" userId="bf5e965b-66d3-4131-802e-b414ec2bdb97" providerId="ADAL" clId="{3D487B06-E57A-4064-BB2B-ABF20505DEE2}" dt="2023-10-18T07:05:55.927" v="805" actId="20577"/>
          <ac:spMkLst>
            <pc:docMk/>
            <pc:sldMk cId="2863087889" sldId="738"/>
            <ac:spMk id="5123" creationId="{00000000-0000-0000-0000-000000000000}"/>
          </ac:spMkLst>
        </pc:spChg>
        <pc:grpChg chg="del">
          <ac:chgData name="John OSullivan" userId="bf5e965b-66d3-4131-802e-b414ec2bdb97" providerId="ADAL" clId="{3D487B06-E57A-4064-BB2B-ABF20505DEE2}" dt="2023-10-18T07:05:23.147" v="712" actId="478"/>
          <ac:grpSpMkLst>
            <pc:docMk/>
            <pc:sldMk cId="2863087889" sldId="738"/>
            <ac:grpSpMk id="6" creationId="{C9329CF2-5A89-71E2-E639-ECAE0F64DB3F}"/>
          </ac:grpSpMkLst>
        </pc:grpChg>
        <pc:picChg chg="del topLvl">
          <ac:chgData name="John OSullivan" userId="bf5e965b-66d3-4131-802e-b414ec2bdb97" providerId="ADAL" clId="{3D487B06-E57A-4064-BB2B-ABF20505DEE2}" dt="2023-10-18T07:05:23.147" v="712" actId="478"/>
          <ac:picMkLst>
            <pc:docMk/>
            <pc:sldMk cId="2863087889" sldId="738"/>
            <ac:picMk id="7" creationId="{4CB1B29A-66CE-EAC2-9890-34F8285C3354}"/>
          </ac:picMkLst>
        </pc:picChg>
        <pc:picChg chg="add mod ord">
          <ac:chgData name="John OSullivan" userId="bf5e965b-66d3-4131-802e-b414ec2bdb97" providerId="ADAL" clId="{3D487B06-E57A-4064-BB2B-ABF20505DEE2}" dt="2023-10-18T07:05:19.716" v="711" actId="167"/>
          <ac:picMkLst>
            <pc:docMk/>
            <pc:sldMk cId="2863087889" sldId="738"/>
            <ac:picMk id="10" creationId="{1EDA492A-C892-0E9B-EF4F-8AC1F1E42C08}"/>
          </ac:picMkLst>
        </pc:picChg>
      </pc:sldChg>
      <pc:sldChg chg="addSp delSp modSp add mod">
        <pc:chgData name="John OSullivan" userId="bf5e965b-66d3-4131-802e-b414ec2bdb97" providerId="ADAL" clId="{3D487B06-E57A-4064-BB2B-ABF20505DEE2}" dt="2023-10-18T07:07:30.495" v="835" actId="947"/>
        <pc:sldMkLst>
          <pc:docMk/>
          <pc:sldMk cId="1446203473" sldId="739"/>
        </pc:sldMkLst>
        <pc:spChg chg="add mod">
          <ac:chgData name="John OSullivan" userId="bf5e965b-66d3-4131-802e-b414ec2bdb97" providerId="ADAL" clId="{3D487B06-E57A-4064-BB2B-ABF20505DEE2}" dt="2023-10-18T07:07:30.495" v="835" actId="947"/>
          <ac:spMkLst>
            <pc:docMk/>
            <pc:sldMk cId="1446203473" sldId="739"/>
            <ac:spMk id="7" creationId="{D7D33BA7-E446-C9D0-EE66-13F1F93CB279}"/>
          </ac:spMkLst>
        </pc:spChg>
        <pc:spChg chg="del">
          <ac:chgData name="John OSullivan" userId="bf5e965b-66d3-4131-802e-b414ec2bdb97" providerId="ADAL" clId="{3D487B06-E57A-4064-BB2B-ABF20505DEE2}" dt="2023-10-18T07:06:21.890" v="809" actId="478"/>
          <ac:spMkLst>
            <pc:docMk/>
            <pc:sldMk cId="1446203473" sldId="739"/>
            <ac:spMk id="9" creationId="{2CB341C4-9D3E-0801-6D18-6A2D08C52A1E}"/>
          </ac:spMkLst>
        </pc:spChg>
        <pc:spChg chg="mod">
          <ac:chgData name="John OSullivan" userId="bf5e965b-66d3-4131-802e-b414ec2bdb97" providerId="ADAL" clId="{3D487B06-E57A-4064-BB2B-ABF20505DEE2}" dt="2023-10-18T07:06:41.180" v="820"/>
          <ac:spMkLst>
            <pc:docMk/>
            <pc:sldMk cId="1446203473" sldId="739"/>
            <ac:spMk id="5123" creationId="{00000000-0000-0000-0000-000000000000}"/>
          </ac:spMkLst>
        </pc:spChg>
        <pc:grpChg chg="del">
          <ac:chgData name="John OSullivan" userId="bf5e965b-66d3-4131-802e-b414ec2bdb97" providerId="ADAL" clId="{3D487B06-E57A-4064-BB2B-ABF20505DEE2}" dt="2023-10-18T07:06:19.018" v="808" actId="478"/>
          <ac:grpSpMkLst>
            <pc:docMk/>
            <pc:sldMk cId="1446203473" sldId="739"/>
            <ac:grpSpMk id="2" creationId="{0ABC94AA-C10A-4369-E275-DC69A9878220}"/>
          </ac:grpSpMkLst>
        </pc:grpChg>
        <pc:picChg chg="add mod">
          <ac:chgData name="John OSullivan" userId="bf5e965b-66d3-4131-802e-b414ec2bdb97" providerId="ADAL" clId="{3D487B06-E57A-4064-BB2B-ABF20505DEE2}" dt="2023-10-18T07:07:16.628" v="830" actId="1076"/>
          <ac:picMkLst>
            <pc:docMk/>
            <pc:sldMk cId="1446203473" sldId="739"/>
            <ac:picMk id="6" creationId="{F8BF9352-CC11-CD4A-189E-1EFA761A97FF}"/>
          </ac:picMkLst>
        </pc:picChg>
        <pc:picChg chg="del">
          <ac:chgData name="John OSullivan" userId="bf5e965b-66d3-4131-802e-b414ec2bdb97" providerId="ADAL" clId="{3D487B06-E57A-4064-BB2B-ABF20505DEE2}" dt="2023-10-18T07:06:22.442" v="810" actId="478"/>
          <ac:picMkLst>
            <pc:docMk/>
            <pc:sldMk cId="1446203473" sldId="739"/>
            <ac:picMk id="10" creationId="{1EDA492A-C892-0E9B-EF4F-8AC1F1E42C08}"/>
          </ac:picMkLst>
        </pc:picChg>
        <pc:picChg chg="add mod">
          <ac:chgData name="John OSullivan" userId="bf5e965b-66d3-4131-802e-b414ec2bdb97" providerId="ADAL" clId="{3D487B06-E57A-4064-BB2B-ABF20505DEE2}" dt="2023-10-18T07:07:20.061" v="833" actId="1036"/>
          <ac:picMkLst>
            <pc:docMk/>
            <pc:sldMk cId="1446203473" sldId="739"/>
            <ac:picMk id="11" creationId="{08748AEB-7392-75D1-512A-F5A939BF137D}"/>
          </ac:picMkLst>
        </pc:picChg>
      </pc:sldChg>
      <pc:sldChg chg="addSp delSp modSp add mod modAnim">
        <pc:chgData name="John OSullivan" userId="bf5e965b-66d3-4131-802e-b414ec2bdb97" providerId="ADAL" clId="{3D487B06-E57A-4064-BB2B-ABF20505DEE2}" dt="2023-10-18T07:08:54.495" v="846" actId="207"/>
        <pc:sldMkLst>
          <pc:docMk/>
          <pc:sldMk cId="3533892951" sldId="740"/>
        </pc:sldMkLst>
        <pc:spChg chg="add del mod">
          <ac:chgData name="John OSullivan" userId="bf5e965b-66d3-4131-802e-b414ec2bdb97" providerId="ADAL" clId="{3D487B06-E57A-4064-BB2B-ABF20505DEE2}" dt="2023-10-18T07:08:16.509" v="840" actId="478"/>
          <ac:spMkLst>
            <pc:docMk/>
            <pc:sldMk cId="3533892951" sldId="740"/>
            <ac:spMk id="2" creationId="{7FFAFEFC-1136-D2C1-81CB-C01ECDB5D186}"/>
          </ac:spMkLst>
        </pc:spChg>
        <pc:spChg chg="del">
          <ac:chgData name="John OSullivan" userId="bf5e965b-66d3-4131-802e-b414ec2bdb97" providerId="ADAL" clId="{3D487B06-E57A-4064-BB2B-ABF20505DEE2}" dt="2023-10-18T07:08:18.524" v="842" actId="478"/>
          <ac:spMkLst>
            <pc:docMk/>
            <pc:sldMk cId="3533892951" sldId="740"/>
            <ac:spMk id="7" creationId="{D7D33BA7-E446-C9D0-EE66-13F1F93CB279}"/>
          </ac:spMkLst>
        </pc:spChg>
        <pc:spChg chg="del">
          <ac:chgData name="John OSullivan" userId="bf5e965b-66d3-4131-802e-b414ec2bdb97" providerId="ADAL" clId="{3D487B06-E57A-4064-BB2B-ABF20505DEE2}" dt="2023-10-18T07:08:15.153" v="839" actId="478"/>
          <ac:spMkLst>
            <pc:docMk/>
            <pc:sldMk cId="3533892951" sldId="740"/>
            <ac:spMk id="5123" creationId="{00000000-0000-0000-0000-000000000000}"/>
          </ac:spMkLst>
        </pc:spChg>
        <pc:graphicFrameChg chg="add mod modGraphic">
          <ac:chgData name="John OSullivan" userId="bf5e965b-66d3-4131-802e-b414ec2bdb97" providerId="ADAL" clId="{3D487B06-E57A-4064-BB2B-ABF20505DEE2}" dt="2023-10-18T07:08:54.495" v="846" actId="207"/>
          <ac:graphicFrameMkLst>
            <pc:docMk/>
            <pc:sldMk cId="3533892951" sldId="740"/>
            <ac:graphicFrameMk id="3" creationId="{34048BEE-F536-FE39-D22E-7691FC9A9987}"/>
          </ac:graphicFrameMkLst>
        </pc:graphicFrameChg>
        <pc:picChg chg="add mod">
          <ac:chgData name="John OSullivan" userId="bf5e965b-66d3-4131-802e-b414ec2bdb97" providerId="ADAL" clId="{3D487B06-E57A-4064-BB2B-ABF20505DEE2}" dt="2023-10-18T07:08:21.113" v="844"/>
          <ac:picMkLst>
            <pc:docMk/>
            <pc:sldMk cId="3533892951" sldId="740"/>
            <ac:picMk id="4" creationId="{D76AE1A7-34E3-4965-0B11-AB6CD1B830E4}"/>
          </ac:picMkLst>
        </pc:picChg>
        <pc:picChg chg="add mod">
          <ac:chgData name="John OSullivan" userId="bf5e965b-66d3-4131-802e-b414ec2bdb97" providerId="ADAL" clId="{3D487B06-E57A-4064-BB2B-ABF20505DEE2}" dt="2023-10-18T07:08:21.113" v="844"/>
          <ac:picMkLst>
            <pc:docMk/>
            <pc:sldMk cId="3533892951" sldId="740"/>
            <ac:picMk id="5" creationId="{2314F6ED-1E76-E959-01C5-15FCD9A447F1}"/>
          </ac:picMkLst>
        </pc:picChg>
        <pc:picChg chg="del">
          <ac:chgData name="John OSullivan" userId="bf5e965b-66d3-4131-802e-b414ec2bdb97" providerId="ADAL" clId="{3D487B06-E57A-4064-BB2B-ABF20505DEE2}" dt="2023-10-18T07:08:17.260" v="841" actId="478"/>
          <ac:picMkLst>
            <pc:docMk/>
            <pc:sldMk cId="3533892951" sldId="740"/>
            <ac:picMk id="6" creationId="{F8BF9352-CC11-CD4A-189E-1EFA761A97FF}"/>
          </ac:picMkLst>
        </pc:picChg>
        <pc:picChg chg="add mod">
          <ac:chgData name="John OSullivan" userId="bf5e965b-66d3-4131-802e-b414ec2bdb97" providerId="ADAL" clId="{3D487B06-E57A-4064-BB2B-ABF20505DEE2}" dt="2023-10-18T07:08:21.113" v="844"/>
          <ac:picMkLst>
            <pc:docMk/>
            <pc:sldMk cId="3533892951" sldId="740"/>
            <ac:picMk id="9" creationId="{1BEA4192-6D8B-B1D9-9DF1-0699B833E96E}"/>
          </ac:picMkLst>
        </pc:picChg>
        <pc:picChg chg="add mod">
          <ac:chgData name="John OSullivan" userId="bf5e965b-66d3-4131-802e-b414ec2bdb97" providerId="ADAL" clId="{3D487B06-E57A-4064-BB2B-ABF20505DEE2}" dt="2023-10-18T07:08:21.113" v="844"/>
          <ac:picMkLst>
            <pc:docMk/>
            <pc:sldMk cId="3533892951" sldId="740"/>
            <ac:picMk id="10" creationId="{BE6ABC6B-63EE-0901-D79E-263E0F3A3A85}"/>
          </ac:picMkLst>
        </pc:picChg>
        <pc:picChg chg="del">
          <ac:chgData name="John OSullivan" userId="bf5e965b-66d3-4131-802e-b414ec2bdb97" providerId="ADAL" clId="{3D487B06-E57A-4064-BB2B-ABF20505DEE2}" dt="2023-10-18T07:08:19.784" v="843" actId="478"/>
          <ac:picMkLst>
            <pc:docMk/>
            <pc:sldMk cId="3533892951" sldId="740"/>
            <ac:picMk id="11" creationId="{08748AEB-7392-75D1-512A-F5A939BF137D}"/>
          </ac:picMkLst>
        </pc:picChg>
        <pc:picChg chg="add mod">
          <ac:chgData name="John OSullivan" userId="bf5e965b-66d3-4131-802e-b414ec2bdb97" providerId="ADAL" clId="{3D487B06-E57A-4064-BB2B-ABF20505DEE2}" dt="2023-10-18T07:08:21.113" v="844"/>
          <ac:picMkLst>
            <pc:docMk/>
            <pc:sldMk cId="3533892951" sldId="740"/>
            <ac:picMk id="12" creationId="{96DD502C-0FD1-8172-C919-C78AB248162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15" tIns="47708" rIns="95415" bIns="47708" numCol="1" anchor="t" anchorCtr="0" compatLnSpc="1">
            <a:prstTxWarp prst="textNoShape">
              <a:avLst/>
            </a:prstTxWarp>
          </a:bodyPr>
          <a:lstStyle>
            <a:lvl1pPr algn="l" defTabSz="954088" eaLnBrk="0" hangingPunct="0">
              <a:defRPr sz="1200" baseline="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15" tIns="47708" rIns="95415" bIns="47708" numCol="1" anchor="t" anchorCtr="0" compatLnSpc="1">
            <a:prstTxWarp prst="textNoShape">
              <a:avLst/>
            </a:prstTxWarp>
          </a:bodyPr>
          <a:lstStyle>
            <a:lvl1pPr algn="r" defTabSz="954088" eaLnBrk="0" hangingPunct="0">
              <a:defRPr sz="1200" baseline="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15" tIns="47708" rIns="95415" bIns="47708" numCol="1" anchor="b" anchorCtr="0" compatLnSpc="1">
            <a:prstTxWarp prst="textNoShape">
              <a:avLst/>
            </a:prstTxWarp>
          </a:bodyPr>
          <a:lstStyle>
            <a:lvl1pPr algn="l" defTabSz="954088" eaLnBrk="0" hangingPunct="0">
              <a:defRPr sz="1200" baseline="0">
                <a:latin typeface="Times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15" tIns="47708" rIns="95415" bIns="47708" numCol="1" anchor="b" anchorCtr="0" compatLnSpc="1">
            <a:prstTxWarp prst="textNoShape">
              <a:avLst/>
            </a:prstTxWarp>
          </a:bodyPr>
          <a:lstStyle>
            <a:lvl1pPr algn="r" defTabSz="954088">
              <a:defRPr sz="1200" baseline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0E9E16F5-762C-4087-91BA-C70B6A1EC3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1671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15" tIns="47708" rIns="95415" bIns="47708" numCol="1" anchor="t" anchorCtr="0" compatLnSpc="1">
            <a:prstTxWarp prst="textNoShape">
              <a:avLst/>
            </a:prstTxWarp>
          </a:bodyPr>
          <a:lstStyle>
            <a:lvl1pPr algn="l" defTabSz="954088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15" tIns="47708" rIns="95415" bIns="47708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64113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6463"/>
            <a:ext cx="4987925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15" tIns="47708" rIns="95415" bIns="47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15" tIns="47708" rIns="95415" bIns="47708" numCol="1" anchor="b" anchorCtr="0" compatLnSpc="1">
            <a:prstTxWarp prst="textNoShape">
              <a:avLst/>
            </a:prstTxWarp>
          </a:bodyPr>
          <a:lstStyle>
            <a:lvl1pPr algn="l" defTabSz="954088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9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415" tIns="47708" rIns="95415" bIns="47708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200"/>
            </a:lvl1pPr>
          </a:lstStyle>
          <a:p>
            <a:pPr>
              <a:defRPr/>
            </a:pPr>
            <a:fld id="{CDDD2AFA-DFE0-4C96-8B80-49D977B4B4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82128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71824B-52CC-4E2C-A90E-10B9E010E0B8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74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C94EC4-BDE1-4986-9AE4-4D0C9F41BBDB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897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C4177F5-E831-4D4D-8487-BC7AF6755052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46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28131D8-9C1B-4862-9D06-4E03D7498214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98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818E4C3-76B8-4A51-AAF3-C0B25D958CE6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75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C39422-5E65-4130-9352-1846AC6A2AED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62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E58004A-F8D2-4701-B419-3060693B4107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EEDAF9-456E-4280-9C2C-AB3E4C8E3D1B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634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856239C-31A4-43C2-A6E9-9A8E5FBEAE9C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29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856239C-31A4-43C2-A6E9-9A8E5FBEAE9C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578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36700B6-110F-40FB-AD2E-C8BB534FDEDF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88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8D6693-BD2D-43CC-9E9C-E483767039C7}" type="slidenum">
              <a:rPr lang="en-US" altLang="en-US" sz="1200" smtClean="0"/>
              <a:pPr/>
              <a:t>2</a:t>
            </a:fld>
            <a:endParaRPr lang="en-US" alt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502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82D897-ED7D-4871-8CBE-36C577338016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11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49D4207-41FF-4D95-AB25-277AEC9108E6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665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D35370-BF20-4DAA-B256-20F3D9572C92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87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D35370-BF20-4DAA-B256-20F3D9572C92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534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AF61B0-189C-447F-AEC3-799AC4DBB77C}" type="slidenum">
              <a:rPr lang="en-US" altLang="en-US" sz="1200" smtClean="0"/>
              <a:pPr/>
              <a:t>24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447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CA7202-5DC0-42C2-877F-869B79B023FC}" type="slidenum">
              <a:rPr lang="en-US" altLang="en-US" sz="1200" smtClean="0"/>
              <a:pPr/>
              <a:t>25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97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5A23A4-BBB2-4320-A6F4-AEAD80FF1D00}" type="slidenum">
              <a:rPr lang="en-US" altLang="en-US" sz="1200" smtClean="0"/>
              <a:pPr/>
              <a:t>26</a:t>
            </a:fld>
            <a:endParaRPr lang="en-US" alt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607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D50785-A680-4195-8456-CAE5AA77371E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433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D50785-A680-4195-8456-CAE5AA77371E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285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8A79AC2-6619-47BB-91A8-022BB688E661}" type="slidenum">
              <a:rPr lang="en-US" altLang="en-US" sz="1200" smtClean="0"/>
              <a:pPr/>
              <a:t>29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3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0E95AF-CF5A-4CA4-A0EF-403781935A79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919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435592-A89D-49C2-802D-71A93C6AA555}" type="slidenum">
              <a:rPr lang="en-US" altLang="en-US" sz="1200" smtClean="0"/>
              <a:pPr/>
              <a:t>30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64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58AAF4-2249-47CC-9BFE-BF09B4DD4115}" type="slidenum">
              <a:rPr lang="en-US" altLang="en-US" sz="1200" smtClean="0"/>
              <a:pPr/>
              <a:t>31</a:t>
            </a:fld>
            <a:endParaRPr lang="en-US" alt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087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5EEF32-9BE3-449A-9BC0-C073AE37186F}" type="slidenum">
              <a:rPr lang="en-US" altLang="en-US" sz="1200" smtClean="0"/>
              <a:pPr/>
              <a:t>32</a:t>
            </a:fld>
            <a:endParaRPr lang="en-US" alt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818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EF7ED4-C46C-45EE-943F-4EE977D2E1BB}" type="slidenum">
              <a:rPr lang="en-US" altLang="en-US" sz="1200" smtClean="0"/>
              <a:pPr/>
              <a:t>33</a:t>
            </a:fld>
            <a:endParaRPr lang="en-US" alt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18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9F7046B-5254-4AA4-B316-C9A75A08F388}" type="slidenum">
              <a:rPr lang="en-US" altLang="en-US" sz="1200" smtClean="0"/>
              <a:pPr/>
              <a:t>34</a:t>
            </a:fld>
            <a:endParaRPr lang="en-US" alt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921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05353A0-E662-4F00-8917-980AD1657DF0}" type="slidenum">
              <a:rPr lang="en-US" altLang="en-US" sz="1200" smtClean="0"/>
              <a:pPr/>
              <a:t>35</a:t>
            </a:fld>
            <a:endParaRPr lang="en-US" alt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50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5F7FD1-AF9C-40E6-8A74-0F2FF9E29D77}" type="slidenum">
              <a:rPr lang="en-US" altLang="en-US" sz="1200" smtClean="0"/>
              <a:pPr/>
              <a:t>36</a:t>
            </a:fld>
            <a:endParaRPr lang="en-US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397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815CB0A-81EB-45A0-BD86-A8490151378B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8163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BB296A8-6792-4A66-A903-FDFDA6BC9B4C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33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19D8126-C323-412E-BA3B-ABA3BEE7845D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4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AD27D8-9458-4F52-A930-16FA886A653E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6896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A8CF714-4C30-4EA8-B8AB-77A2232CD7A5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981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9A415C-F3D0-4D81-8B93-EA9162C04ACC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915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AC7B548-B2C7-496E-945A-C482CB180B2B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289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3EC0E7A-A3F5-48D7-BCAB-172C5631C2FA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221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842AF0E-2A43-4B42-A109-FDA7801F3FAC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1425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56E6832-189A-45E4-9EEF-169F16258B0C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3385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5D42F5-2ADC-4C65-A4C8-0B6AB3AAD9A0}" type="slidenum">
              <a:rPr lang="en-US" altLang="en-US" sz="1200" smtClean="0"/>
              <a:pPr/>
              <a:t>46</a:t>
            </a:fld>
            <a:endParaRPr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912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63F7F3B-6FC6-41A2-9904-8FC1BF02C707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7423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B11AE4-3D55-4993-9D97-6BCE38CCC0F2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7730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BFD34A3-D0AB-4776-A8F7-77871380E744}" type="slidenum">
              <a:rPr lang="en-US" altLang="en-US" sz="1200" smtClean="0"/>
              <a:pPr/>
              <a:t>49</a:t>
            </a:fld>
            <a:endParaRPr lang="en-US" altLang="en-US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822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98AFD3-9698-481B-B74C-ACA1233A4CC3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2103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318CCB0-A2C0-4AF4-9FD2-D6E9102AB6EE}" type="slidenum">
              <a:rPr lang="en-US" altLang="en-US" sz="1200" smtClean="0"/>
              <a:pPr/>
              <a:t>50</a:t>
            </a:fld>
            <a:endParaRPr lang="en-US" altLang="en-US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857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74B9B78-5F37-4FE7-8E17-F6B7909AC5E5}" type="slidenum">
              <a:rPr lang="en-US" altLang="en-US" sz="1200" smtClean="0"/>
              <a:pPr/>
              <a:t>51</a:t>
            </a:fld>
            <a:endParaRPr lang="en-US" altLang="en-US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5535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677407E-001D-46EA-88A0-76EDD8E183F7}" type="slidenum">
              <a:rPr lang="en-US" altLang="en-US" sz="1200" smtClean="0"/>
              <a:pPr/>
              <a:t>52</a:t>
            </a:fld>
            <a:endParaRPr lang="en-US" alt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653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93FFDB8-68D2-4B63-9BC3-70B33FF73113}" type="slidenum">
              <a:rPr lang="en-US" altLang="en-US" sz="1200" smtClean="0"/>
              <a:pPr/>
              <a:t>53</a:t>
            </a:fld>
            <a:endParaRPr lang="en-US" alt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880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1D2835-138F-4EA3-93F8-E50AFC504AA9}" type="slidenum">
              <a:rPr lang="en-US" altLang="en-US" sz="1200" smtClean="0"/>
              <a:pPr/>
              <a:t>54</a:t>
            </a:fld>
            <a:endParaRPr lang="en-US" altLang="en-US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7578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4DE1E3-BF05-4AE6-82A7-9425F12D8A65}" type="slidenum">
              <a:rPr lang="en-US" altLang="en-US" sz="1200" smtClean="0"/>
              <a:pPr/>
              <a:t>55</a:t>
            </a:fld>
            <a:endParaRPr lang="en-US" altLang="en-US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440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9B32C8-CADC-4719-8361-278BCA3423A2}" type="slidenum">
              <a:rPr lang="en-US" altLang="en-US" sz="1200" smtClean="0"/>
              <a:pPr/>
              <a:t>56</a:t>
            </a:fld>
            <a:endParaRPr lang="en-US" altLang="en-US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127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48DF7F-4AEE-405D-AA3D-42409474F797}" type="slidenum">
              <a:rPr lang="en-US" altLang="en-US" sz="1200" smtClean="0"/>
              <a:pPr/>
              <a:t>57</a:t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105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A4B712-A41E-4604-84D6-94D28C4D548E}" type="slidenum">
              <a:rPr lang="en-US" altLang="en-US" sz="1200" smtClean="0"/>
              <a:pPr/>
              <a:t>58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252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A4B712-A41E-4604-84D6-94D28C4D548E}" type="slidenum">
              <a:rPr lang="en-US" altLang="en-US" sz="1200" smtClean="0"/>
              <a:pPr/>
              <a:t>59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366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98AFD3-9698-481B-B74C-ACA1233A4CC3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181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A4B712-A41E-4604-84D6-94D28C4D548E}" type="slidenum">
              <a:rPr lang="en-US" altLang="en-US" sz="1200" smtClean="0"/>
              <a:pPr/>
              <a:t>60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951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A4B712-A41E-4604-84D6-94D28C4D548E}" type="slidenum">
              <a:rPr lang="en-US" altLang="en-US" sz="1200" smtClean="0"/>
              <a:pPr/>
              <a:t>61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900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A4B712-A41E-4604-84D6-94D28C4D548E}" type="slidenum">
              <a:rPr lang="en-US" altLang="en-US" sz="1200" smtClean="0"/>
              <a:pPr/>
              <a:t>62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9479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A4B712-A41E-4604-84D6-94D28C4D548E}" type="slidenum">
              <a:rPr lang="en-US" altLang="en-US" sz="1200" smtClean="0"/>
              <a:pPr/>
              <a:t>63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230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A4B712-A41E-4604-84D6-94D28C4D548E}" type="slidenum">
              <a:rPr lang="en-US" altLang="en-US" sz="1200" smtClean="0"/>
              <a:pPr/>
              <a:t>64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80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A4B712-A41E-4604-84D6-94D28C4D548E}" type="slidenum">
              <a:rPr lang="en-US" altLang="en-US" sz="1200" smtClean="0"/>
              <a:pPr/>
              <a:t>65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228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CE22489-E0CD-4324-A3AC-5449C30AFF9A}" type="slidenum">
              <a:rPr lang="en-US" altLang="en-US" sz="1200" smtClean="0"/>
              <a:pPr/>
              <a:t>66</a:t>
            </a:fld>
            <a:endParaRPr lang="en-US" altLang="en-U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3009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2B64C9B-79E3-485B-A6BB-4ED85351150B}" type="slidenum">
              <a:rPr lang="en-US" altLang="en-US" sz="1200" smtClean="0"/>
              <a:pPr/>
              <a:t>67</a:t>
            </a:fld>
            <a:endParaRPr lang="en-US" altLang="en-US" sz="12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187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44C8D0-A34D-4065-A6F2-83121B23425B}" type="slidenum">
              <a:rPr lang="en-US" altLang="en-US" sz="1200" smtClean="0"/>
              <a:pPr/>
              <a:t>68</a:t>
            </a:fld>
            <a:endParaRPr lang="en-US" altLang="en-US" sz="120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dirty="0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0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71824B-52CC-4E2C-A90E-10B9E010E0B8}" type="slidenum">
              <a:rPr lang="en-US" altLang="en-US" sz="1200" smtClean="0"/>
              <a:pPr/>
              <a:t>69</a:t>
            </a:fld>
            <a:endParaRPr lang="en-US" alt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140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D3C7676-1463-4C01-8403-189320F78B50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960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349FCA-129B-4DA6-8D13-30F4CFBA7E82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850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4088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A8D32D-666F-4C4B-8A68-915258DAAED3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59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 Open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6"/>
          <a:stretch>
            <a:fillRect/>
          </a:stretch>
        </p:blipFill>
        <p:spPr bwMode="auto">
          <a:xfrm>
            <a:off x="6660058" y="261451"/>
            <a:ext cx="2160587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1"/>
          <p:cNvSpPr txBox="1">
            <a:spLocks noChangeArrowheads="1"/>
          </p:cNvSpPr>
          <p:nvPr/>
        </p:nvSpPr>
        <p:spPr bwMode="auto">
          <a:xfrm>
            <a:off x="1058863" y="173038"/>
            <a:ext cx="184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3600"/>
          </a:p>
        </p:txBody>
      </p:sp>
      <p:sp>
        <p:nvSpPr>
          <p:cNvPr id="16" name="Title 5"/>
          <p:cNvSpPr>
            <a:spLocks noGrp="1"/>
          </p:cNvSpPr>
          <p:nvPr>
            <p:ph type="title"/>
          </p:nvPr>
        </p:nvSpPr>
        <p:spPr>
          <a:xfrm>
            <a:off x="682629" y="2363938"/>
            <a:ext cx="8027984" cy="836561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2629" y="3207816"/>
            <a:ext cx="8027987" cy="10566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1CC46-AE39-A97F-E504-6C32B81145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5495240"/>
            <a:ext cx="1103902" cy="1123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F44DD-38D7-846A-6E09-F1C7CDA2D5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512" y="5495240"/>
            <a:ext cx="1488245" cy="11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3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866" y="2004969"/>
            <a:ext cx="8027984" cy="34544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77866" y="692150"/>
            <a:ext cx="8027985" cy="717593"/>
          </a:xfrm>
          <a:prstGeom prst="rect">
            <a:avLst/>
          </a:prstGeom>
        </p:spPr>
        <p:txBody>
          <a:bodyPr/>
          <a:lstStyle>
            <a:lvl1pPr algn="l">
              <a:defRPr sz="3200" b="1" i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BA64DAC-9D16-417E-A871-AF02F18F0B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2"/>
          </p:nvPr>
        </p:nvSpPr>
        <p:spPr>
          <a:xfrm>
            <a:off x="177800" y="6335713"/>
            <a:ext cx="3260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NZ"/>
              <a:t>Geothermal Project Management, New Zealand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4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866" y="2276872"/>
            <a:ext cx="4370400" cy="3182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7863" y="704230"/>
            <a:ext cx="4370400" cy="1177781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682875" y="692150"/>
            <a:ext cx="3096000" cy="6165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6C87C-9C49-47FC-A0A9-3AA9CF8F98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3"/>
          </p:nvPr>
        </p:nvSpPr>
        <p:spPr>
          <a:xfrm>
            <a:off x="177800" y="6335713"/>
            <a:ext cx="3260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NZ"/>
              <a:t>Geothermal Project Management, New Zealand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5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 Text and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866" y="2276873"/>
            <a:ext cx="4370400" cy="31825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7863" y="692150"/>
            <a:ext cx="4370400" cy="1177781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670250" y="2276873"/>
            <a:ext cx="3096000" cy="4581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660518" y="679062"/>
            <a:ext cx="1439998" cy="11777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40343" y="692150"/>
            <a:ext cx="1439998" cy="11777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D509A-550E-4037-BA79-840B8E240F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88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 Text and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866" y="2348880"/>
            <a:ext cx="4370400" cy="31105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1700" baseline="0">
                <a:latin typeface="Verdan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7866" y="692150"/>
            <a:ext cx="4370400" cy="1177781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rgbClr val="009AC7"/>
                </a:solidFill>
                <a:latin typeface="Verdana"/>
                <a:cs typeface="Verdan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708425" y="692150"/>
            <a:ext cx="3096000" cy="32173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708425" y="4192788"/>
            <a:ext cx="1439998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64427" y="4192788"/>
            <a:ext cx="1439998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6A617-859A-4228-8337-3F78E0E0AD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177800" y="6335713"/>
            <a:ext cx="3260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NZ"/>
              <a:t>Geothermal Project Management, New Zealand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24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A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77863" y="692812"/>
            <a:ext cx="4542209" cy="28081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59524" y="3861048"/>
            <a:ext cx="2112276" cy="13681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2999424" y="3861048"/>
            <a:ext cx="2220647" cy="13681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682875" y="692150"/>
            <a:ext cx="3096000" cy="56434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B44BF-9538-4BB2-8BCD-D35288E9C6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8"/>
          </p:nvPr>
        </p:nvSpPr>
        <p:spPr>
          <a:xfrm>
            <a:off x="177800" y="6335713"/>
            <a:ext cx="3260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NZ"/>
              <a:t>Geothermal Project Management, New Zealand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45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B Multi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682875" y="1245262"/>
            <a:ext cx="3096000" cy="26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682875" y="4192788"/>
            <a:ext cx="1439998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38877" y="4192788"/>
            <a:ext cx="1439998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71512" y="1245262"/>
            <a:ext cx="4379913" cy="26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71511" y="4192788"/>
            <a:ext cx="2052000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2999425" y="4192788"/>
            <a:ext cx="2052000" cy="12666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00D4A-4C0C-4D67-8CAF-2257DED31F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8"/>
          </p:nvPr>
        </p:nvSpPr>
        <p:spPr>
          <a:xfrm>
            <a:off x="177800" y="6335713"/>
            <a:ext cx="3260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NZ"/>
              <a:t>Geothermal Project Management, New Zealand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2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A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77863" y="691902"/>
            <a:ext cx="8118475" cy="5612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30D46-343F-4252-971D-BA996D3274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47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B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60400" y="1245262"/>
            <a:ext cx="8118475" cy="4215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latin typeface="Verdana"/>
                <a:cs typeface="Verdana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D82DB-D3D3-4A60-8380-3D7BF11AF2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44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493239"/>
            <a:ext cx="8280000" cy="44377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000" baseline="0">
                <a:latin typeface="Verdan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92150"/>
            <a:ext cx="8280000" cy="632402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D7B2952-FCF6-4210-9CD4-4ACA22B043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2"/>
          </p:nvPr>
        </p:nvSpPr>
        <p:spPr>
          <a:xfrm>
            <a:off x="177800" y="6335713"/>
            <a:ext cx="3260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NZ"/>
              <a:t>Geothermal Project Management, New Zealand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6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2"/>
          </p:nvPr>
        </p:nvSpPr>
        <p:spPr>
          <a:xfrm>
            <a:off x="457200" y="1451295"/>
            <a:ext cx="8280000" cy="45699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NZ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699895"/>
            <a:ext cx="8280000" cy="632402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D4B4CA3-F137-4745-A6A2-27C94766AD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4"/>
          </p:nvPr>
        </p:nvSpPr>
        <p:spPr>
          <a:xfrm>
            <a:off x="177800" y="6335713"/>
            <a:ext cx="3260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NZ"/>
              <a:t>Geothermal Project Management, New Zealand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9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1" descr="contact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5156200"/>
            <a:ext cx="1665288" cy="1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7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7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7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7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7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en-NZ" altLang="en-US">
              <a:ea typeface="+mn-ea"/>
            </a:endParaRPr>
          </a:p>
        </p:txBody>
      </p:sp>
      <p:pic>
        <p:nvPicPr>
          <p:cNvPr id="6" name="Picture 63" descr="wairakei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r="7500"/>
          <a:stretch>
            <a:fillRect/>
          </a:stretch>
        </p:blipFill>
        <p:spPr bwMode="auto">
          <a:xfrm>
            <a:off x="363538" y="5157788"/>
            <a:ext cx="1912937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5" descr="temp200_iso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0" r="22368"/>
          <a:stretch>
            <a:fillRect/>
          </a:stretch>
        </p:blipFill>
        <p:spPr bwMode="auto">
          <a:xfrm>
            <a:off x="2243138" y="5157788"/>
            <a:ext cx="194945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5157788"/>
            <a:ext cx="16700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8359" r="50374" b="17104"/>
          <a:stretch>
            <a:fillRect/>
          </a:stretch>
        </p:blipFill>
        <p:spPr bwMode="auto">
          <a:xfrm>
            <a:off x="7391400" y="5156200"/>
            <a:ext cx="1738313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67673-F91F-4D40-A8DD-757273F0BEDA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6874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200" y="1476462"/>
            <a:ext cx="8280000" cy="46168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NZ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96403"/>
            <a:ext cx="8280000" cy="632402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55AB08D-026D-4E9A-A864-DCE0C35D32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>
          <a:xfrm>
            <a:off x="177800" y="6335713"/>
            <a:ext cx="3260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NZ"/>
              <a:t>Geothermal Project Management, New Zealand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54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6"/>
          <a:stretch>
            <a:fillRect/>
          </a:stretch>
        </p:blipFill>
        <p:spPr bwMode="auto">
          <a:xfrm>
            <a:off x="6461125" y="511175"/>
            <a:ext cx="21605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 descr="L:\DATA\Branding\Brand NZ 2012 - ALL\Aid Logos\Vertical PREFERRED\Black Logos\jpg\Aid Logo BLK SIL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79400"/>
            <a:ext cx="1295400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63" y="5461000"/>
            <a:ext cx="1108075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77863" y="2281237"/>
            <a:ext cx="8027987" cy="3179763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45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96566-6500-4EA6-8791-6153FF93AC72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248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AU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AU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663B2-2ACD-4678-BF3B-FF59DF17AE4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69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>
              <a:defRPr lang="en-US" sz="1800" b="1" dirty="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AU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>
              <a:defRPr lang="en-US" sz="1800" b="1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AU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4D2EF-B897-4FC1-8855-7799D43C1DA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211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F3D0F-A879-407C-B604-99B5A382F94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22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CE4D98-4635-4C49-96CF-A634A53322D2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8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AU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C7A0B-5967-465F-A049-A33F9032E4DB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212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281B04-4BB7-4815-8697-2428EBE18FF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953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92150"/>
            <a:ext cx="82296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0DCE8EA-1D27-41A5-98F0-C810532F1EE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sp>
        <p:nvSpPr>
          <p:cNvPr id="8" name="Date Placeholder 2"/>
          <p:cNvSpPr txBox="1">
            <a:spLocks/>
          </p:cNvSpPr>
          <p:nvPr/>
        </p:nvSpPr>
        <p:spPr>
          <a:xfrm>
            <a:off x="177800" y="6335713"/>
            <a:ext cx="3260725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NZ"/>
              <a:t>Geothermal Project Management, New Zealand</a:t>
            </a:r>
            <a:endParaRPr lang="en-US" dirty="0"/>
          </a:p>
        </p:txBody>
      </p:sp>
      <p:pic>
        <p:nvPicPr>
          <p:cNvPr id="1030" name="Picture 8" descr="L:\DATA\Branding\Brand NZ 2012 - ALL\Aid Logos\Vertical PREFERRED\Black Logos\jpg\Aid Logo BLK SIL-01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7938"/>
            <a:ext cx="7112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75" y="34925"/>
            <a:ext cx="62071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4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700"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700"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700"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700"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700"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700"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en-NZ" alt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AU" sz="3200" b="1" kern="1200">
          <a:solidFill>
            <a:srgbClr val="009AC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AC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AC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AC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9AC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9AC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9AC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9AC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9AC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en-US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en-US"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en-AU"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40C1EAF-59B6-2C92-5190-BDEEB822E9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629" y="3207816"/>
            <a:ext cx="8027987" cy="2021384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Day 3 Session 4</a:t>
            </a:r>
          </a:p>
          <a:p>
            <a:r>
              <a:rPr lang="en-AU" dirty="0"/>
              <a:t>Geothermal Reservoir Modelling</a:t>
            </a:r>
          </a:p>
          <a:p>
            <a:endParaRPr lang="en-AU" dirty="0"/>
          </a:p>
          <a:p>
            <a:r>
              <a:rPr lang="en-AU" dirty="0"/>
              <a:t>Michael Gravatt and Team</a:t>
            </a:r>
          </a:p>
          <a:p>
            <a:pPr eaLnBrk="1" hangingPunct="1">
              <a:spcBef>
                <a:spcPct val="0"/>
              </a:spcBef>
              <a:spcAft>
                <a:spcPct val="20000"/>
              </a:spcAft>
            </a:pPr>
            <a:r>
              <a:rPr lang="en-US" altLang="en-US" dirty="0"/>
              <a:t>Engineering Science &amp; Geothermal Institute</a:t>
            </a:r>
          </a:p>
          <a:p>
            <a:pPr eaLnBrk="1" hangingPunct="1">
              <a:spcBef>
                <a:spcPct val="0"/>
              </a:spcBef>
              <a:spcAft>
                <a:spcPct val="20000"/>
              </a:spcAft>
            </a:pPr>
            <a:r>
              <a:rPr lang="en-US" altLang="en-US" dirty="0"/>
              <a:t>University of Auckland, New Zealand</a:t>
            </a:r>
          </a:p>
          <a:p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7FF642-6F2A-104D-6AD2-D914AAF286B7}"/>
              </a:ext>
            </a:extLst>
          </p:cNvPr>
          <p:cNvSpPr txBox="1">
            <a:spLocks/>
          </p:cNvSpPr>
          <p:nvPr/>
        </p:nvSpPr>
        <p:spPr bwMode="auto">
          <a:xfrm>
            <a:off x="682629" y="1944367"/>
            <a:ext cx="8027984" cy="836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 lnSpcReduction="2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AU" sz="4000" b="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r>
              <a:rPr lang="en-US" sz="3200" baseline="0" dirty="0"/>
              <a:t>Geothermal Project Management </a:t>
            </a:r>
            <a:br>
              <a:rPr lang="en-US" sz="3200" baseline="0" dirty="0"/>
            </a:br>
            <a:r>
              <a:rPr lang="en-US" sz="3200" baseline="0" dirty="0"/>
              <a:t>February – March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A simple example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3</a:t>
            </a:r>
            <a:r>
              <a:rPr lang="en-NZ" altLang="en-US" baseline="30000" dirty="0">
                <a:ea typeface="+mn-ea"/>
              </a:rPr>
              <a:t>rd</a:t>
            </a:r>
            <a:r>
              <a:rPr lang="en-NZ" altLang="en-US" dirty="0">
                <a:ea typeface="+mn-ea"/>
              </a:rPr>
              <a:t> attempt: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779912" y="1556792"/>
          <a:ext cx="4104456" cy="16331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NZ" dirty="0"/>
                        <a:t>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100298" t="-8333" r="-298" b="-363333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Pre-Agriculture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400" dirty="0"/>
                        <a:t>Pre-Industrial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Post- Industrial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Modern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286125"/>
            <a:ext cx="4306887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A simple example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4</a:t>
            </a:r>
            <a:r>
              <a:rPr lang="en-NZ" altLang="en-US" baseline="30000" dirty="0">
                <a:ea typeface="+mn-ea"/>
              </a:rPr>
              <a:t>th</a:t>
            </a:r>
            <a:r>
              <a:rPr lang="en-NZ" altLang="en-US" dirty="0">
                <a:ea typeface="+mn-ea"/>
              </a:rPr>
              <a:t> attempt: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779912" y="1556792"/>
          <a:ext cx="4104456" cy="16331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NZ" dirty="0"/>
                        <a:t>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100298" t="-8333" r="-298" b="-363333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Pre-Agriculture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400" dirty="0"/>
                        <a:t>Pre-Industrial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Post- Industrial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Modern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286125"/>
            <a:ext cx="4306887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A simple example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5</a:t>
            </a:r>
            <a:r>
              <a:rPr lang="en-NZ" altLang="en-US" baseline="30000" dirty="0">
                <a:ea typeface="+mn-ea"/>
              </a:rPr>
              <a:t>th</a:t>
            </a:r>
            <a:r>
              <a:rPr lang="en-NZ" altLang="en-US" dirty="0">
                <a:ea typeface="+mn-ea"/>
              </a:rPr>
              <a:t> attempt: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779912" y="1556792"/>
          <a:ext cx="4104456" cy="16331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NZ" dirty="0"/>
                        <a:t>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100298" t="-8333" r="-298" b="-363333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Pre-Agriculture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400" dirty="0"/>
                        <a:t>Pre-Industrial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Post- Industrial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Modern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286125"/>
            <a:ext cx="4306887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804025" y="4445000"/>
            <a:ext cx="2089150" cy="1936750"/>
          </a:xfrm>
          <a:prstGeom prst="rect">
            <a:avLst/>
          </a:prstGeom>
          <a:solidFill>
            <a:srgbClr val="F2FA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This process is called model calibration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286125"/>
            <a:ext cx="4306887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A simple example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Our calibrated model matches historic data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Now we can use it predict the future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286125"/>
            <a:ext cx="4306887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spcAft>
                <a:spcPct val="20000"/>
              </a:spcAft>
            </a:pPr>
            <a:r>
              <a:rPr lang="en-NZ" altLang="en-US">
                <a:ea typeface="MS PGothic" panose="020B0600070205080204" pitchFamily="34" charset="-128"/>
              </a:rPr>
              <a:t>Geothermal models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 dirty="0"/>
              <a:t>Geothermal models are like our example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/>
              <a:t>They are based on laws and calibrated using real data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/>
              <a:t>There a many different types of geothermal models ranging in complexity – simple lumped parameter up to complex 3D models with 100,000 to 1,000,000 blocks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/>
              <a:t>Stored heat calculations are very simple “models” that follow the </a:t>
            </a:r>
            <a:r>
              <a:rPr lang="en-NZ" altLang="en-US" b="1" dirty="0"/>
              <a:t>Conservation of Heat Law:</a:t>
            </a:r>
          </a:p>
          <a:p>
            <a:pPr eaLnBrk="1" hangingPunct="1">
              <a:spcAft>
                <a:spcPct val="20000"/>
              </a:spcAft>
              <a:buFontTx/>
              <a:buNone/>
            </a:pPr>
            <a:r>
              <a:rPr lang="en-NZ" altLang="en-US" dirty="0"/>
              <a:t>    Useable Heat  =  Total Heat –  Unusable Heat</a:t>
            </a:r>
          </a:p>
          <a:p>
            <a:pPr eaLnBrk="1" hangingPunct="1">
              <a:spcAft>
                <a:spcPct val="20000"/>
              </a:spcAft>
              <a:buFontTx/>
              <a:buNone/>
            </a:pPr>
            <a:r>
              <a:rPr lang="en-NZ" altLang="en-US" sz="1400" dirty="0"/>
              <a:t>     (energy you take out)      (energy in the ground)     (energy that stays in the ground)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spcAft>
                <a:spcPct val="20000"/>
              </a:spcAft>
            </a:pPr>
            <a:r>
              <a:rPr lang="en-NZ" altLang="en-US">
                <a:ea typeface="MS PGothic" panose="020B0600070205080204" pitchFamily="34" charset="-128"/>
              </a:rPr>
              <a:t>Geothermal models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/>
              <a:t>Geothermal reservoir models are much more complicated and follow several laws: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b="1"/>
              <a:t>Conservation of Mass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/>
              <a:t>“What goes in must come out”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b="1"/>
              <a:t>Conservation of Heat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/>
              <a:t>“Energy cannot be created or destroyed”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b="1"/>
              <a:t>Darcy’s Law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/>
              <a:t>Define how hot water and steam move underground</a:t>
            </a:r>
          </a:p>
          <a:p>
            <a:pPr eaLnBrk="1" hangingPunct="1">
              <a:spcAft>
                <a:spcPct val="20000"/>
              </a:spcAft>
            </a:pPr>
            <a:endParaRPr lang="en-NZ" altLang="en-US" b="1"/>
          </a:p>
          <a:p>
            <a:pPr eaLnBrk="1" hangingPunct="1">
              <a:spcAft>
                <a:spcPct val="20000"/>
              </a:spcAft>
              <a:buFontTx/>
              <a:buNone/>
            </a:pPr>
            <a:endParaRPr lang="en-NZ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spcAft>
                <a:spcPct val="20000"/>
              </a:spcAft>
            </a:pPr>
            <a:r>
              <a:rPr lang="en-NZ" altLang="en-US">
                <a:ea typeface="MS PGothic" panose="020B0600070205080204" pitchFamily="34" charset="-128"/>
              </a:rPr>
              <a:t>Geothermal models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Before talking about model uses and limitations it is helpful to understand how geothermal models are made</a:t>
            </a:r>
          </a:p>
          <a:p>
            <a:pPr eaLnBrk="1" fontAlgn="auto" hangingPunct="1">
              <a:spcAft>
                <a:spcPct val="20000"/>
              </a:spcAft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924175"/>
            <a:ext cx="5832475" cy="3616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851755"/>
            <a:ext cx="8363272" cy="4745597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 fontScale="92500" lnSpcReduction="10000"/>
          </a:bodyPr>
          <a:lstStyle/>
          <a:p>
            <a:pPr marL="514350" indent="-514350" fontAlgn="auto">
              <a:spcAft>
                <a:spcPct val="20000"/>
              </a:spcAft>
              <a:buFontTx/>
              <a:buAutoNum type="arabicPeriod"/>
              <a:defRPr/>
            </a:pPr>
            <a:r>
              <a:rPr lang="en-NZ" altLang="en-US" sz="2700" dirty="0"/>
              <a:t>Gather and analyse data</a:t>
            </a:r>
          </a:p>
          <a:p>
            <a:pPr marL="514350" indent="-514350" fontAlgn="auto">
              <a:spcAft>
                <a:spcPct val="20000"/>
              </a:spcAft>
              <a:buFontTx/>
              <a:buAutoNum type="arabicPeriod"/>
              <a:defRPr/>
            </a:pPr>
            <a:r>
              <a:rPr lang="en-NZ" altLang="en-US" sz="2700" dirty="0"/>
              <a:t>Create a conceptual model of the geothermal system</a:t>
            </a:r>
          </a:p>
          <a:p>
            <a:pPr marL="514350" indent="-514350" fontAlgn="auto">
              <a:spcAft>
                <a:spcPct val="20000"/>
              </a:spcAft>
              <a:buFontTx/>
              <a:buAutoNum type="arabicPeriod"/>
              <a:defRPr/>
            </a:pPr>
            <a:r>
              <a:rPr lang="en-NZ" altLang="en-US" sz="2700" dirty="0"/>
              <a:t>Build an calibrate natural state model consistent with the conceptual model</a:t>
            </a:r>
          </a:p>
          <a:p>
            <a:pPr marL="514350" indent="-514350" fontAlgn="auto">
              <a:spcAft>
                <a:spcPct val="20000"/>
              </a:spcAft>
              <a:buFontTx/>
              <a:buAutoNum type="arabicPeriod"/>
              <a:defRPr/>
            </a:pPr>
            <a:r>
              <a:rPr lang="en-NZ" altLang="en-US" sz="2700" dirty="0"/>
              <a:t>Use the natural state model to make a production model and calibrate with production history data</a:t>
            </a:r>
          </a:p>
          <a:p>
            <a:pPr marL="514350" indent="-514350" fontAlgn="auto">
              <a:spcAft>
                <a:spcPct val="20000"/>
              </a:spcAft>
              <a:buFontTx/>
              <a:buAutoNum type="arabicPeriod"/>
              <a:defRPr/>
            </a:pPr>
            <a:r>
              <a:rPr lang="en-NZ" altLang="en-US" sz="2700" dirty="0"/>
              <a:t>Run future scenarios using the production model</a:t>
            </a:r>
          </a:p>
          <a:p>
            <a:pPr marL="514350" indent="-514350" fontAlgn="auto">
              <a:spcAft>
                <a:spcPct val="20000"/>
              </a:spcAft>
              <a:defRPr/>
            </a:pPr>
            <a:r>
              <a:rPr lang="en-NZ" altLang="en-US" sz="2700" dirty="0"/>
              <a:t>Steps 3 to 5 are iterative</a:t>
            </a:r>
          </a:p>
          <a:p>
            <a:pPr marL="514350" indent="-514350" fontAlgn="auto">
              <a:spcAft>
                <a:spcPct val="20000"/>
              </a:spcAft>
              <a:buFontTx/>
              <a:buNone/>
              <a:defRPr/>
            </a:pPr>
            <a:endParaRPr lang="en-NZ" altLang="en-US" dirty="0"/>
          </a:p>
          <a:p>
            <a:pPr marL="514350" indent="-514350" fontAlgn="auto">
              <a:spcAft>
                <a:spcPts val="0"/>
              </a:spcAft>
              <a:buFontTx/>
              <a:buNone/>
              <a:defRPr/>
            </a:pPr>
            <a:endParaRPr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dirty="0">
                <a:ea typeface="ＭＳ Ｐゴシック" panose="020B0600070205080204" pitchFamily="34" charset="-128"/>
              </a:rPr>
              <a:t>Geothermal modelling initial process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5100918" y="1805443"/>
            <a:ext cx="2465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rgbClr val="00B050"/>
                </a:solidFill>
              </a:rPr>
              <a:t>Leapfrog</a:t>
            </a:r>
            <a:endParaRPr lang="en-NZ" sz="2800" b="1" baseline="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1760" y="2708920"/>
            <a:ext cx="2465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rgbClr val="00B050"/>
                </a:solidFill>
              </a:rPr>
              <a:t>Leapfrog</a:t>
            </a:r>
            <a:endParaRPr lang="en-NZ" sz="2800" b="1" baseline="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356992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rgbClr val="00B050"/>
                </a:solidFill>
              </a:rPr>
              <a:t>Leapfrog</a:t>
            </a:r>
            <a:endParaRPr lang="en-NZ" sz="2800" b="1" baseline="0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EF6200-897A-4AC0-872C-AE7F2994F1B6}" type="slidenum">
              <a:rPr lang="en-AU" smtClean="0"/>
              <a:pPr>
                <a:defRPr/>
              </a:pPr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27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851755"/>
            <a:ext cx="8363272" cy="4745597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 fontScale="92500" lnSpcReduction="10000"/>
          </a:bodyPr>
          <a:lstStyle/>
          <a:p>
            <a:pPr marL="514350" indent="-514350" fontAlgn="auto">
              <a:spcAft>
                <a:spcPct val="20000"/>
              </a:spcAft>
              <a:buFontTx/>
              <a:buAutoNum type="arabicPeriod"/>
              <a:defRPr/>
            </a:pPr>
            <a:r>
              <a:rPr lang="en-NZ" altLang="en-US" sz="2700" dirty="0"/>
              <a:t>Update data and analysis</a:t>
            </a:r>
          </a:p>
          <a:p>
            <a:pPr marL="514350" indent="-514350" fontAlgn="auto">
              <a:spcAft>
                <a:spcPct val="20000"/>
              </a:spcAft>
              <a:buFontTx/>
              <a:buAutoNum type="arabicPeriod"/>
              <a:defRPr/>
            </a:pPr>
            <a:r>
              <a:rPr lang="en-NZ" altLang="en-US" sz="2700" dirty="0"/>
              <a:t>Update the conceptual model</a:t>
            </a:r>
          </a:p>
          <a:p>
            <a:pPr marL="514350" indent="-514350" fontAlgn="auto">
              <a:spcAft>
                <a:spcPct val="20000"/>
              </a:spcAft>
              <a:buFontTx/>
              <a:buAutoNum type="arabicPeriod"/>
              <a:defRPr/>
            </a:pPr>
            <a:r>
              <a:rPr lang="en-NZ" altLang="en-US" sz="2700" dirty="0"/>
              <a:t>Update the natural state model ensuring         it is consistent with the updated conceptual model </a:t>
            </a:r>
          </a:p>
          <a:p>
            <a:pPr marL="514350" indent="-514350" fontAlgn="auto">
              <a:spcAft>
                <a:spcPct val="20000"/>
              </a:spcAft>
              <a:buFontTx/>
              <a:buAutoNum type="arabicPeriod"/>
              <a:defRPr/>
            </a:pPr>
            <a:r>
              <a:rPr lang="en-NZ" altLang="en-US" sz="2700" dirty="0"/>
              <a:t>Use the natural state model to make a production model and calibrate with production history data</a:t>
            </a:r>
          </a:p>
          <a:p>
            <a:pPr marL="514350" indent="-514350" fontAlgn="auto">
              <a:spcAft>
                <a:spcPct val="20000"/>
              </a:spcAft>
              <a:buFontTx/>
              <a:buAutoNum type="arabicPeriod"/>
              <a:defRPr/>
            </a:pPr>
            <a:r>
              <a:rPr lang="en-NZ" altLang="en-US" sz="2700" dirty="0"/>
              <a:t>Run future scenarios using the production model</a:t>
            </a:r>
          </a:p>
          <a:p>
            <a:pPr marL="514350" indent="-514350" fontAlgn="auto">
              <a:spcAft>
                <a:spcPct val="20000"/>
              </a:spcAft>
              <a:defRPr/>
            </a:pPr>
            <a:r>
              <a:rPr lang="en-NZ" altLang="en-US" sz="2700" dirty="0"/>
              <a:t>Steps 3 to 5 are iterative</a:t>
            </a:r>
          </a:p>
          <a:p>
            <a:pPr marL="514350" indent="-514350" fontAlgn="auto">
              <a:spcAft>
                <a:spcPct val="20000"/>
              </a:spcAft>
              <a:buFontTx/>
              <a:buNone/>
              <a:defRPr/>
            </a:pPr>
            <a:endParaRPr lang="en-NZ" altLang="en-US" dirty="0"/>
          </a:p>
          <a:p>
            <a:pPr marL="514350" indent="-514350" fontAlgn="auto">
              <a:spcAft>
                <a:spcPts val="0"/>
              </a:spcAft>
              <a:buFontTx/>
              <a:buNone/>
              <a:defRPr/>
            </a:pPr>
            <a:endParaRPr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dirty="0">
                <a:ea typeface="ＭＳ Ｐゴシック" panose="020B0600070205080204" pitchFamily="34" charset="-128"/>
              </a:rPr>
              <a:t>Geothermal modelling update process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5100918" y="1805443"/>
            <a:ext cx="2465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rgbClr val="00B050"/>
                </a:solidFill>
              </a:rPr>
              <a:t>Leapfrog</a:t>
            </a:r>
            <a:endParaRPr lang="en-NZ" sz="2800" b="1" baseline="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1897" y="2301768"/>
            <a:ext cx="2465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rgbClr val="00B050"/>
                </a:solidFill>
              </a:rPr>
              <a:t>Leapfrog</a:t>
            </a:r>
            <a:endParaRPr lang="en-NZ" sz="2800" b="1" baseline="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9870" y="3481844"/>
            <a:ext cx="2465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0" dirty="0">
                <a:solidFill>
                  <a:srgbClr val="00B050"/>
                </a:solidFill>
              </a:rPr>
              <a:t>Leapfrog</a:t>
            </a:r>
            <a:endParaRPr lang="en-NZ" sz="2800" b="1" baseline="0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EF6200-897A-4AC0-872C-AE7F2994F1B6}" type="slidenum">
              <a:rPr lang="en-AU" smtClean="0"/>
              <a:pPr>
                <a:defRPr/>
              </a:pPr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792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marL="514350" indent="-514350" eaLnBrk="1" hangingPunct="1">
              <a:spcAft>
                <a:spcPct val="20000"/>
              </a:spcAft>
            </a:pPr>
            <a:r>
              <a:rPr lang="en-NZ" altLang="en-US">
                <a:ea typeface="MS PGothic" panose="020B0600070205080204" pitchFamily="34" charset="-128"/>
              </a:rPr>
              <a:t>Gather and analyse data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Gather as much data as possible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From a wide variety of sources: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Geosciences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Environmental sciences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Engineering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Hydrological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b="1" u="sng" dirty="0">
                <a:ea typeface="+mn-ea"/>
              </a:rPr>
              <a:t>Data collected before production occurs is very important!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b="1" u="sng" dirty="0">
                <a:ea typeface="+mn-ea"/>
              </a:rPr>
              <a:t>Some things are impossible to understand before wells are drilled</a:t>
            </a:r>
          </a:p>
          <a:p>
            <a:pPr lvl="1" eaLnBrk="1" fontAlgn="auto" hangingPunct="1">
              <a:spcAft>
                <a:spcPct val="20000"/>
              </a:spcAft>
              <a:defRPr/>
            </a:pPr>
            <a:endParaRPr lang="en-NZ" altLang="en-US" dirty="0">
              <a:ea typeface="ＭＳ Ｐゴシック" charset="0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Introduction to modelling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Geothermal modelling process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Modelling uses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Limitations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Conceptual model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 dirty="0"/>
              <a:t>Combines and distils all the available data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/>
              <a:t>Provides a “conceptual” idea about how the geothermal system behaves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/>
              <a:t>Details are discussed in a separate lecture</a:t>
            </a:r>
          </a:p>
          <a:p>
            <a:pPr eaLnBrk="1" hangingPunct="1">
              <a:spcAft>
                <a:spcPct val="20000"/>
              </a:spcAft>
              <a:buFontTx/>
              <a:buNone/>
            </a:pPr>
            <a:endParaRPr lang="en-NZ" altLang="en-US" dirty="0"/>
          </a:p>
          <a:p>
            <a:pPr eaLnBrk="1" hangingPunct="1">
              <a:buFontTx/>
              <a:buNone/>
            </a:pPr>
            <a:endParaRPr alt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933825"/>
            <a:ext cx="39147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3716338"/>
            <a:ext cx="4176713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ＭＳ Ｐゴシック" charset="0"/>
              </a:rPr>
              <a:t>Conceptual model to numerical Model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NZ" altLang="en-US"/>
              <a:t>New tools to create Geological/Geophysical models integrated with numerical reservoir models using LEAPFROG® and TOUGH2</a:t>
            </a:r>
          </a:p>
          <a:p>
            <a:pPr eaLnBrk="1" hangingPunct="1"/>
            <a:r>
              <a:rPr lang="en-NZ" altLang="en-US"/>
              <a:t>Ensures consistent system representation and allows early numerical model development</a:t>
            </a:r>
          </a:p>
          <a:p>
            <a:pPr eaLnBrk="1" hangingPunct="1">
              <a:spcAft>
                <a:spcPct val="20000"/>
              </a:spcAft>
              <a:buFontTx/>
              <a:buNone/>
            </a:pPr>
            <a:endParaRPr lang="en-NZ" altLang="en-US"/>
          </a:p>
          <a:p>
            <a:pPr eaLnBrk="1" hangingPunct="1">
              <a:buFontTx/>
              <a:buNone/>
            </a:pPr>
            <a:endParaRPr altLang="en-US"/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0" y="3645024"/>
            <a:ext cx="338455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4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90"/>
          <a:stretch>
            <a:fillRect/>
          </a:stretch>
        </p:blipFill>
        <p:spPr bwMode="auto">
          <a:xfrm>
            <a:off x="4283968" y="3645024"/>
            <a:ext cx="4460875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Model design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Size and shape of model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Number of blocks, block refinement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Boundary conditions on top, sides and base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Geological structure</a:t>
            </a:r>
          </a:p>
          <a:p>
            <a:pPr eaLnBrk="1" fontAlgn="auto" hangingPunct="1">
              <a:spcAft>
                <a:spcPct val="20000"/>
              </a:spcAft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None/>
              <a:defRPr/>
            </a:pPr>
            <a:r>
              <a:rPr lang="en-NZ" altLang="en-US" dirty="0">
                <a:ea typeface="+mn-ea"/>
              </a:rPr>
              <a:t>All very important matters, but will not be discussed today (we need many more lectures on modelling)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Natural state model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A reservoir model of the system before any production occurred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Model calibrated using pre-production data: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Exploration well data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Surface features (geysers, hot pools, springs </a:t>
            </a:r>
            <a:r>
              <a:rPr lang="en-NZ" altLang="en-US" dirty="0" err="1">
                <a:ea typeface="ＭＳ Ｐゴシック" charset="0"/>
              </a:rPr>
              <a:t>etc</a:t>
            </a:r>
            <a:r>
              <a:rPr lang="en-NZ" altLang="en-US" dirty="0">
                <a:ea typeface="ＭＳ Ｐゴシック" charset="0"/>
              </a:rPr>
              <a:t>)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Completion test data from the first production wells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Downhole temperatures (after heating up!)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3306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Production model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Reservoir model follows the production history for the system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Transient data are used to calibrate the model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Pressure decline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Enthalpy changes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 err="1">
                <a:ea typeface="ＭＳ Ｐゴシック" charset="0"/>
              </a:rPr>
              <a:t>etc</a:t>
            </a:r>
            <a:endParaRPr lang="en-NZ" altLang="en-US" dirty="0">
              <a:ea typeface="ＭＳ Ｐゴシック" charset="0"/>
            </a:endParaRPr>
          </a:p>
          <a:p>
            <a:pPr marL="457200" lvl="1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ＭＳ Ｐゴシック" charset="0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6144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5791" r="23988" b="14386"/>
          <a:stretch>
            <a:fillRect/>
          </a:stretch>
        </p:blipFill>
        <p:spPr bwMode="auto">
          <a:xfrm>
            <a:off x="611188" y="4508500"/>
            <a:ext cx="2363787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75" y="3284538"/>
            <a:ext cx="471963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603750"/>
            <a:ext cx="4341812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 rot="19873568">
            <a:off x="3163888" y="4421188"/>
            <a:ext cx="938212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NZ"/>
          </a:p>
        </p:txBody>
      </p:sp>
      <p:sp>
        <p:nvSpPr>
          <p:cNvPr id="8" name="Right Arrow 7"/>
          <p:cNvSpPr/>
          <p:nvPr/>
        </p:nvSpPr>
        <p:spPr>
          <a:xfrm>
            <a:off x="3132138" y="5516563"/>
            <a:ext cx="1058862" cy="373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NZ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Future scenarios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Once a model has been calibrated using natural state and production data it can be used to predict the future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The more </a:t>
            </a:r>
            <a:r>
              <a:rPr lang="en-NZ" altLang="en-US" b="1" u="sng" dirty="0">
                <a:ea typeface="+mn-ea"/>
              </a:rPr>
              <a:t>good</a:t>
            </a:r>
            <a:r>
              <a:rPr lang="en-NZ" altLang="en-US" dirty="0">
                <a:ea typeface="+mn-ea"/>
              </a:rPr>
              <a:t> data used for calibration the more accurate the predictions are likely to be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Scenarios are set up that define expected future production, well locations, reinjection strategies </a:t>
            </a:r>
            <a:r>
              <a:rPr lang="en-NZ" altLang="en-US" dirty="0" err="1">
                <a:ea typeface="+mn-ea"/>
              </a:rPr>
              <a:t>etc</a:t>
            </a: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How scenarios are created depends on what the model is to be used for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Modelling uses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81128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Geothermal reservoir models are mainly used to predict the following: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long a system can be economically exploited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What new wells are required to maintain production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a system will respond to different rates of production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to best re-inject fluid into a system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the natural geothermal features will react to the systems exploitations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What other environmental effects may occur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solidFill>
                  <a:srgbClr val="00B050"/>
                </a:solidFill>
                <a:ea typeface="ＭＳ Ｐゴシック" charset="0"/>
              </a:rPr>
              <a:t>What is the resource potential of a system?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defRPr/>
            </a:pPr>
            <a:endParaRPr lang="en-NZ" altLang="en-US" dirty="0">
              <a:ea typeface="ＭＳ Ｐゴシック" charset="0"/>
            </a:endParaRPr>
          </a:p>
          <a:p>
            <a:pPr eaLnBrk="1" fontAlgn="auto" hangingPunct="1">
              <a:spcAft>
                <a:spcPct val="20000"/>
              </a:spcAft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Modelling uses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2514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 fontScale="925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Which of these are important to a developer?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long a system can be economically exploited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What schedule of new wells are required to maintain production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a system will respond to different rates of production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to best re-inject fluid into a system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the natural geothermal features will react to the systems exploitations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What other environmental effects may occur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What is the resource potential of a system?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n-NZ" altLang="en-US" sz="2400" dirty="0">
              <a:ea typeface="ＭＳ Ｐゴシック" charset="0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Modelling uses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25144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 fontScale="925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Which of these are important to a policy maker?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long a system can be economically exploited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What schedule of new wells are required to maintain production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a system will respond to different rates of production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to best re-inject fluid into a system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the natural geothermal features will react to the systems exploitations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What other environmental effects may occur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What is the resource potential of a system?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n-NZ" altLang="en-US" sz="2400" dirty="0">
              <a:ea typeface="ＭＳ Ｐゴシック" charset="0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00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Modelling uses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628800"/>
            <a:ext cx="8229600" cy="4525963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Reservoir models are also used for scientific research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do geothermal systems form and why?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How do geothermal system interact?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>
                <a:ea typeface="ＭＳ Ｐゴシック" charset="0"/>
              </a:rPr>
              <a:t>What are the fundamental processes that occur in geothermal systems?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sz="2400" dirty="0" err="1">
                <a:ea typeface="ＭＳ Ｐゴシック" charset="0"/>
              </a:rPr>
              <a:t>etc</a:t>
            </a:r>
            <a:endParaRPr lang="en-NZ" altLang="en-US" sz="2400" dirty="0">
              <a:ea typeface="ＭＳ Ｐゴシック" charset="0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779838"/>
            <a:ext cx="3168650" cy="289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Introduction to modelling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>
                <a:ea typeface="MS PGothic" panose="020B0600070205080204" pitchFamily="34" charset="-128"/>
              </a:rPr>
              <a:t>Modelling is used everywhere</a:t>
            </a:r>
          </a:p>
          <a:p>
            <a:pPr eaLnBrk="1" hangingPunct="1">
              <a:buFontTx/>
              <a:buNone/>
            </a:pPr>
            <a:endParaRPr altLang="en-US">
              <a:ea typeface="MS PGothic" panose="020B0600070205080204" pitchFamily="34" charset="-128"/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508500"/>
            <a:ext cx="22193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835525"/>
            <a:ext cx="3556000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6" t="5014" r="23225" b="3960"/>
          <a:stretch>
            <a:fillRect/>
          </a:stretch>
        </p:blipFill>
        <p:spPr bwMode="auto">
          <a:xfrm>
            <a:off x="6011863" y="1443038"/>
            <a:ext cx="2941637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2"/>
          <a:stretch>
            <a:fillRect/>
          </a:stretch>
        </p:blipFill>
        <p:spPr bwMode="auto">
          <a:xfrm>
            <a:off x="971550" y="2060575"/>
            <a:ext cx="4176713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TextBox 1"/>
          <p:cNvSpPr txBox="1">
            <a:spLocks noChangeArrowheads="1"/>
          </p:cNvSpPr>
          <p:nvPr/>
        </p:nvSpPr>
        <p:spPr bwMode="auto">
          <a:xfrm>
            <a:off x="4356100" y="4835525"/>
            <a:ext cx="1439863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en-NZ" altLang="en-US" sz="17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2537" name="TextBox 1"/>
          <p:cNvSpPr txBox="1">
            <a:spLocks noChangeArrowheads="1"/>
          </p:cNvSpPr>
          <p:nvPr/>
        </p:nvSpPr>
        <p:spPr bwMode="auto">
          <a:xfrm>
            <a:off x="4427538" y="4813300"/>
            <a:ext cx="1008062" cy="28892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n-NZ" altLang="en-US">
                <a:latin typeface="Arial" panose="020B0604020202020204" pitchFamily="34" charset="0"/>
                <a:ea typeface="MS PGothic" panose="020B0600070205080204" pitchFamily="34" charset="-128"/>
              </a:rPr>
              <a:t>Formula 1</a:t>
            </a:r>
          </a:p>
        </p:txBody>
      </p:sp>
      <p:sp>
        <p:nvSpPr>
          <p:cNvPr id="22538" name="TextBox 9"/>
          <p:cNvSpPr txBox="1">
            <a:spLocks noChangeArrowheads="1"/>
          </p:cNvSpPr>
          <p:nvPr/>
        </p:nvSpPr>
        <p:spPr bwMode="auto">
          <a:xfrm>
            <a:off x="4356100" y="6308725"/>
            <a:ext cx="1008063" cy="28892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n-NZ" altLang="en-US">
                <a:latin typeface="Arial" panose="020B0604020202020204" pitchFamily="34" charset="0"/>
                <a:ea typeface="MS PGothic" panose="020B0600070205080204" pitchFamily="34" charset="-128"/>
              </a:rPr>
              <a:t>Populations</a:t>
            </a:r>
          </a:p>
        </p:txBody>
      </p:sp>
      <p:sp>
        <p:nvSpPr>
          <p:cNvPr id="22539" name="TextBox 10"/>
          <p:cNvSpPr txBox="1">
            <a:spLocks noChangeArrowheads="1"/>
          </p:cNvSpPr>
          <p:nvPr/>
        </p:nvSpPr>
        <p:spPr bwMode="auto">
          <a:xfrm>
            <a:off x="5653088" y="4438650"/>
            <a:ext cx="1008062" cy="28892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n-NZ" altLang="en-US">
                <a:latin typeface="Arial" panose="020B0604020202020204" pitchFamily="34" charset="0"/>
                <a:ea typeface="MS PGothic" panose="020B0600070205080204" pitchFamily="34" charset="-128"/>
              </a:rPr>
              <a:t>Climate</a:t>
            </a:r>
          </a:p>
        </p:txBody>
      </p:sp>
      <p:sp>
        <p:nvSpPr>
          <p:cNvPr id="22540" name="TextBox 11"/>
          <p:cNvSpPr txBox="1">
            <a:spLocks noChangeArrowheads="1"/>
          </p:cNvSpPr>
          <p:nvPr/>
        </p:nvSpPr>
        <p:spPr bwMode="auto">
          <a:xfrm>
            <a:off x="5653088" y="5478463"/>
            <a:ext cx="1008062" cy="28892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n-NZ" altLang="en-US">
                <a:latin typeface="Arial" panose="020B0604020202020204" pitchFamily="34" charset="0"/>
                <a:ea typeface="MS PGothic" panose="020B0600070205080204" pitchFamily="34" charset="-128"/>
              </a:rPr>
              <a:t>Physiology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NZ" sz="2400">
                <a:ea typeface="ＭＳ Ｐゴシック" charset="0"/>
              </a:rPr>
              <a:t>How long a system can be economically exploited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 dirty="0">
                <a:ea typeface="MS PGothic" panose="020B0600070205080204" pitchFamily="34" charset="-128"/>
              </a:rPr>
              <a:t>In most cases the amount of energy taken out of a geothermal system by production is more than the natural recharge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213100"/>
            <a:ext cx="3489325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TextBox 4"/>
          <p:cNvSpPr txBox="1">
            <a:spLocks noChangeArrowheads="1"/>
          </p:cNvSpPr>
          <p:nvPr/>
        </p:nvSpPr>
        <p:spPr bwMode="auto">
          <a:xfrm>
            <a:off x="611188" y="3195638"/>
            <a:ext cx="2089150" cy="102552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Natural recharge</a:t>
            </a:r>
          </a:p>
        </p:txBody>
      </p:sp>
      <p:sp>
        <p:nvSpPr>
          <p:cNvPr id="73734" name="TextBox 5"/>
          <p:cNvSpPr txBox="1">
            <a:spLocks noChangeArrowheads="1"/>
          </p:cNvSpPr>
          <p:nvPr/>
        </p:nvSpPr>
        <p:spPr bwMode="auto">
          <a:xfrm>
            <a:off x="6804025" y="5589588"/>
            <a:ext cx="2089150" cy="102552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Energy taken out</a:t>
            </a:r>
          </a:p>
        </p:txBody>
      </p:sp>
      <p:cxnSp>
        <p:nvCxnSpPr>
          <p:cNvPr id="73735" name="Straight Arrow Connector 2"/>
          <p:cNvCxnSpPr>
            <a:cxnSpLocks noChangeShapeType="1"/>
          </p:cNvCxnSpPr>
          <p:nvPr/>
        </p:nvCxnSpPr>
        <p:spPr bwMode="auto">
          <a:xfrm flipH="1">
            <a:off x="5435600" y="6102350"/>
            <a:ext cx="1368425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36" name="Straight Arrow Connector 8"/>
          <p:cNvCxnSpPr>
            <a:cxnSpLocks noChangeShapeType="1"/>
          </p:cNvCxnSpPr>
          <p:nvPr/>
        </p:nvCxnSpPr>
        <p:spPr bwMode="auto">
          <a:xfrm>
            <a:off x="2700338" y="3708400"/>
            <a:ext cx="792162" cy="368300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NZ" sz="2400">
                <a:ea typeface="ＭＳ Ｐゴシック" charset="0"/>
              </a:rPr>
              <a:t>How long a system can be economically exploited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 dirty="0">
                <a:ea typeface="MS PGothic" panose="020B0600070205080204" pitchFamily="34" charset="-128"/>
              </a:rPr>
              <a:t>At some point it will become uneconomic to continue exploitation and the production will have to stop while the pressure recovers in the system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>
                <a:ea typeface="MS PGothic" panose="020B0600070205080204" pitchFamily="34" charset="-128"/>
              </a:rPr>
              <a:t>This may be in 25 years, 35, 50 or even 100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>
                <a:ea typeface="MS PGothic" panose="020B0600070205080204" pitchFamily="34" charset="-128"/>
              </a:rPr>
              <a:t>Stored heat calculations give simple estimates, useful only as a first guess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>
                <a:ea typeface="MS PGothic" panose="020B0600070205080204" pitchFamily="34" charset="-128"/>
              </a:rPr>
              <a:t>Reservoir models represent the detailed physical processes and therefore are much more accurate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sz="2400">
                <a:ea typeface="ＭＳ Ｐゴシック" charset="0"/>
              </a:rPr>
              <a:t>How long a system can be economically exploited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algn="just" eaLnBrk="1" hangingPunct="1"/>
            <a:r>
              <a:rPr altLang="en-US" dirty="0">
                <a:ea typeface="MS PGothic" panose="020B0600070205080204" pitchFamily="34" charset="-128"/>
              </a:rPr>
              <a:t>Brief History of </a:t>
            </a:r>
            <a:r>
              <a:rPr altLang="en-US" dirty="0" err="1">
                <a:ea typeface="MS PGothic" panose="020B0600070205080204" pitchFamily="34" charset="-128"/>
              </a:rPr>
              <a:t>Wairakei</a:t>
            </a:r>
            <a:r>
              <a:rPr altLang="en-US" dirty="0">
                <a:ea typeface="MS PGothic" panose="020B0600070205080204" pitchFamily="34" charset="-128"/>
              </a:rPr>
              <a:t>:</a:t>
            </a:r>
          </a:p>
          <a:p>
            <a:pPr lvl="1" algn="just" eaLnBrk="1" hangingPunct="1"/>
            <a:r>
              <a:rPr altLang="en-US" dirty="0">
                <a:ea typeface="MS PGothic" panose="020B0600070205080204" pitchFamily="34" charset="-128"/>
              </a:rPr>
              <a:t>Started operation in late 1958 </a:t>
            </a:r>
          </a:p>
          <a:p>
            <a:pPr lvl="1" algn="just" eaLnBrk="1" hangingPunct="1"/>
            <a:r>
              <a:rPr altLang="en-US" dirty="0">
                <a:ea typeface="MS PGothic" panose="020B0600070205080204" pitchFamily="34" charset="-128"/>
              </a:rPr>
              <a:t>Pressures dropped quite soon</a:t>
            </a:r>
          </a:p>
          <a:p>
            <a:pPr lvl="1" algn="just" eaLnBrk="1" hangingPunct="1"/>
            <a:r>
              <a:rPr altLang="en-US" dirty="0">
                <a:ea typeface="MS PGothic" panose="020B0600070205080204" pitchFamily="34" charset="-128"/>
              </a:rPr>
              <a:t>Pressure decline of 25bar by 1965 </a:t>
            </a:r>
          </a:p>
          <a:p>
            <a:pPr lvl="1" algn="just" eaLnBrk="1" hangingPunct="1"/>
            <a:r>
              <a:rPr altLang="en-US" dirty="0">
                <a:ea typeface="MS PGothic" panose="020B0600070205080204" pitchFamily="34" charset="-128"/>
              </a:rPr>
              <a:t>Panic! </a:t>
            </a:r>
            <a:r>
              <a:rPr lang="en-NZ" altLang="en-US" dirty="0">
                <a:ea typeface="MS PGothic" panose="020B0600070205080204" pitchFamily="34" charset="-128"/>
              </a:rPr>
              <a:t>Send for the modellers!</a:t>
            </a:r>
          </a:p>
          <a:p>
            <a:pPr lvl="1" algn="just" eaLnBrk="1" hangingPunct="1"/>
            <a:r>
              <a:rPr altLang="en-US" dirty="0">
                <a:ea typeface="MS PGothic" panose="020B0600070205080204" pitchFamily="34" charset="-128"/>
              </a:rPr>
              <a:t>It has settled down and continues on, perhaps for 100 years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429000"/>
            <a:ext cx="463391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isotherm_036_hi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05263"/>
            <a:ext cx="354171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sz="2400">
                <a:ea typeface="ＭＳ Ｐゴシック" charset="0"/>
              </a:rPr>
              <a:t>How long a system can be economically exploited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>
                <a:ea typeface="MS PGothic" panose="020B0600070205080204" pitchFamily="34" charset="-128"/>
              </a:rPr>
              <a:t>In New Zealand regulators require reservoir models to be used as part of the permitting process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>
                <a:ea typeface="MS PGothic" panose="020B0600070205080204" pitchFamily="34" charset="-128"/>
              </a:rPr>
              <a:t>In many other countries it may become a requirement for companies listed on the stock exchange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sz="2400">
                <a:ea typeface="ＭＳ Ｐゴシック" charset="0"/>
              </a:rPr>
              <a:t>What schedule of new wells are required to maintain production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As pressure declines locally, wells will produce less.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Reservoir models are used to predict when new make-up wells must be brought online to maintain power production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457200" lvl="1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ＭＳ Ｐゴシック" charset="0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819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005263"/>
            <a:ext cx="426561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709988"/>
            <a:ext cx="3803650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sz="2400">
                <a:ea typeface="ＭＳ Ｐゴシック" charset="0"/>
              </a:rPr>
              <a:t>What schedule of new wells are required to maintain production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>
                <a:ea typeface="MS PGothic" panose="020B0600070205080204" pitchFamily="34" charset="-128"/>
              </a:rPr>
              <a:t>Reservoir models can also be used to plan extra capacity needed for regular maintenance</a:t>
            </a:r>
          </a:p>
          <a:p>
            <a:pPr marL="457200" lvl="1" indent="0" eaLnBrk="1" hangingPunct="1">
              <a:spcAft>
                <a:spcPct val="20000"/>
              </a:spcAft>
              <a:buFontTx/>
              <a:buNone/>
            </a:pPr>
            <a:endParaRPr lang="en-NZ" altLang="en-US">
              <a:ea typeface="MS PGothic" panose="020B0600070205080204" pitchFamily="34" charset="-128"/>
            </a:endParaRPr>
          </a:p>
          <a:p>
            <a:pPr eaLnBrk="1" hangingPunct="1">
              <a:buFontTx/>
              <a:buNone/>
            </a:pPr>
            <a:endParaRPr altLang="en-US">
              <a:ea typeface="MS PGothic" panose="020B0600070205080204" pitchFamily="34" charset="-128"/>
            </a:endParaRP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08275"/>
            <a:ext cx="5075238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sz="2400">
                <a:ea typeface="ＭＳ Ｐゴシック" charset="0"/>
              </a:rPr>
              <a:t>How a system will respond to different rates of production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The rate of production affects how quickly pressure in a system declines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It also affects the schedule of new wells to be drilled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NZ" altLang="en-US" dirty="0">
                <a:ea typeface="+mn-ea"/>
              </a:rPr>
              <a:t>Different pressure decline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NZ" altLang="en-US" sz="1400" dirty="0">
                <a:ea typeface="+mn-ea"/>
              </a:rPr>
              <a:t>       </a:t>
            </a:r>
            <a:r>
              <a:rPr lang="en-NZ" altLang="en-US" dirty="0">
                <a:ea typeface="+mn-ea"/>
              </a:rPr>
              <a:t>rates will affect the 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NZ" altLang="en-US" sz="1400" dirty="0">
                <a:ea typeface="+mn-ea"/>
              </a:rPr>
              <a:t>       </a:t>
            </a:r>
            <a:r>
              <a:rPr lang="en-NZ" altLang="en-US" dirty="0">
                <a:ea typeface="+mn-ea"/>
              </a:rPr>
              <a:t>environment differently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457200" lvl="1" indent="0" eaLnBrk="1" fontAlgn="auto" hangingPunct="1">
              <a:spcAft>
                <a:spcPct val="20000"/>
              </a:spcAft>
              <a:buFontTx/>
              <a:buNone/>
              <a:defRPr/>
            </a:pPr>
            <a:r>
              <a:rPr lang="en-NZ" altLang="en-US" dirty="0">
                <a:ea typeface="ＭＳ Ｐゴシック" charset="0"/>
              </a:rPr>
              <a:t>		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t="23676" r="36057" b="7941"/>
          <a:stretch>
            <a:fillRect/>
          </a:stretch>
        </p:blipFill>
        <p:spPr bwMode="auto">
          <a:xfrm>
            <a:off x="4861224" y="2793392"/>
            <a:ext cx="4137798" cy="401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TextBox 5"/>
          <p:cNvSpPr txBox="1">
            <a:spLocks noChangeArrowheads="1"/>
          </p:cNvSpPr>
          <p:nvPr/>
        </p:nvSpPr>
        <p:spPr bwMode="auto">
          <a:xfrm>
            <a:off x="1259632" y="5301208"/>
            <a:ext cx="3457575" cy="1079500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 dirty="0" err="1">
                <a:latin typeface="Arial" panose="020B0604020202020204" pitchFamily="34" charset="0"/>
                <a:ea typeface="MS PGothic" panose="020B0600070205080204" pitchFamily="34" charset="-128"/>
              </a:rPr>
              <a:t>Tauhara</a:t>
            </a:r>
            <a:r>
              <a:rPr lang="en-NZ" altLang="en-US" sz="4000" dirty="0">
                <a:latin typeface="Arial" panose="020B0604020202020204" pitchFamily="34" charset="0"/>
                <a:ea typeface="MS PGothic" panose="020B0600070205080204" pitchFamily="34" charset="-128"/>
              </a:rPr>
              <a:t> expansion (source: Contact)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sz="2400">
                <a:ea typeface="ＭＳ Ｐゴシック" charset="0"/>
              </a:rPr>
              <a:t>How a system will respond to different rates of production</a:t>
            </a: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00213"/>
            <a:ext cx="7126288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NZ" sz="2400">
                <a:ea typeface="ＭＳ Ｐゴシック" charset="0"/>
              </a:rPr>
              <a:t>How a system will respond to different rates of production</a:t>
            </a:r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84313"/>
            <a:ext cx="7851775" cy="52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sz="2400">
                <a:ea typeface="ＭＳ Ｐゴシック" charset="0"/>
              </a:rPr>
              <a:t>How a system will respond to different rates of production</a:t>
            </a:r>
          </a:p>
        </p:txBody>
      </p:sp>
      <p:pic>
        <p:nvPicPr>
          <p:cNvPr id="92163" name="Picture 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654175"/>
            <a:ext cx="6948487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Why make models?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/>
              <a:t>To help understand what is happening or has happened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/>
              <a:t>Sometimes we can’t measure what happened: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/>
              <a:t>Things are too small or happen to fast 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/>
              <a:t>You can’t reach what you want to measure – eg deep underground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/>
              <a:t>Measuring data can affect the results – eg pressure sensors on planes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/>
              <a:t>You can’t always put things inside people!</a:t>
            </a:r>
          </a:p>
          <a:p>
            <a:pPr eaLnBrk="1" hangingPunct="1">
              <a:spcAft>
                <a:spcPct val="20000"/>
              </a:spcAft>
              <a:buFontTx/>
              <a:buNone/>
            </a:pPr>
            <a:endParaRPr lang="en-NZ" altLang="en-US"/>
          </a:p>
          <a:p>
            <a:pPr eaLnBrk="1" hangingPunct="1">
              <a:buFontTx/>
              <a:buNone/>
            </a:pPr>
            <a:endParaRPr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spcAft>
                <a:spcPct val="20000"/>
              </a:spcAft>
            </a:pPr>
            <a:r>
              <a:rPr lang="en-NZ" altLang="en-US" sz="2400">
                <a:ea typeface="MS PGothic" panose="020B0600070205080204" pitchFamily="34" charset="-128"/>
              </a:rPr>
              <a:t>How to best re-inject fluid into a system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 dirty="0">
                <a:ea typeface="MS PGothic" panose="020B0600070205080204" pitchFamily="34" charset="-128"/>
              </a:rPr>
              <a:t>Re-injection is carried out for two main reasons: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</a:pPr>
            <a:r>
              <a:rPr lang="en-NZ" altLang="en-US" dirty="0">
                <a:ea typeface="MS PGothic" panose="020B0600070205080204" pitchFamily="34" charset="-128"/>
              </a:rPr>
              <a:t>To slow down the rate at which the pressure in the system declines (pressure support)</a:t>
            </a:r>
          </a:p>
          <a:p>
            <a:pPr eaLnBrk="1" hangingPunct="1">
              <a:spcAft>
                <a:spcPct val="20000"/>
              </a:spcAft>
              <a:buFontTx/>
              <a:buAutoNum type="arabicPeriod"/>
            </a:pPr>
            <a:r>
              <a:rPr lang="en-NZ" altLang="en-US" dirty="0">
                <a:ea typeface="MS PGothic" panose="020B0600070205080204" pitchFamily="34" charset="-128"/>
              </a:rPr>
              <a:t>To safely dispose of extracted fluid</a:t>
            </a:r>
          </a:p>
          <a:p>
            <a:pPr eaLnBrk="1" hangingPunct="1">
              <a:buFontTx/>
              <a:buNone/>
            </a:pPr>
            <a:endParaRPr altLang="en-US" dirty="0">
              <a:ea typeface="MS PGothic" panose="020B0600070205080204" pitchFamily="34" charset="-128"/>
            </a:endParaRPr>
          </a:p>
        </p:txBody>
      </p:sp>
      <p:pic>
        <p:nvPicPr>
          <p:cNvPr id="942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387306"/>
            <a:ext cx="4681674" cy="328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spcAft>
                <a:spcPct val="20000"/>
              </a:spcAft>
            </a:pPr>
            <a:r>
              <a:rPr lang="en-NZ" altLang="en-US" sz="2400">
                <a:ea typeface="MS PGothic" panose="020B0600070205080204" pitchFamily="34" charset="-128"/>
              </a:rPr>
              <a:t>How to best re-inject fluid into a system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NZ" altLang="en-US" dirty="0">
                <a:ea typeface="+mn-ea"/>
              </a:rPr>
              <a:t>For pressure support reservoir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NZ" altLang="en-US" sz="1400" dirty="0">
                <a:ea typeface="+mn-ea"/>
              </a:rPr>
              <a:t>       </a:t>
            </a:r>
            <a:r>
              <a:rPr lang="en-NZ" altLang="en-US" dirty="0">
                <a:ea typeface="+mn-ea"/>
              </a:rPr>
              <a:t>models are used for the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NZ" altLang="en-US" sz="1400" dirty="0">
                <a:ea typeface="+mn-ea"/>
              </a:rPr>
              <a:t>       </a:t>
            </a:r>
            <a:r>
              <a:rPr lang="en-NZ" altLang="en-US" dirty="0">
                <a:ea typeface="+mn-ea"/>
              </a:rPr>
              <a:t>following: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Indicate where best to re-inject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How much to re-inject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At what temperature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NZ" altLang="en-US" dirty="0">
                <a:ea typeface="+mn-ea"/>
              </a:rPr>
              <a:t>The objective is to support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NZ" altLang="en-US" sz="1400" dirty="0">
                <a:ea typeface="+mn-ea"/>
              </a:rPr>
              <a:t>       </a:t>
            </a:r>
            <a:r>
              <a:rPr lang="en-NZ" altLang="en-US" dirty="0">
                <a:ea typeface="+mn-ea"/>
              </a:rPr>
              <a:t>production while avoiding</a:t>
            </a:r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NZ" altLang="en-US" sz="1400" dirty="0">
                <a:ea typeface="+mn-ea"/>
              </a:rPr>
              <a:t>       </a:t>
            </a:r>
            <a:r>
              <a:rPr lang="en-NZ" altLang="en-US" dirty="0">
                <a:ea typeface="+mn-ea"/>
              </a:rPr>
              <a:t>thermal breakthrough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0"/>
          <a:stretch>
            <a:fillRect/>
          </a:stretch>
        </p:blipFill>
        <p:spPr bwMode="auto">
          <a:xfrm>
            <a:off x="5891213" y="4141788"/>
            <a:ext cx="3141662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56"/>
          <a:stretch>
            <a:fillRect/>
          </a:stretch>
        </p:blipFill>
        <p:spPr bwMode="auto">
          <a:xfrm>
            <a:off x="5902325" y="1484313"/>
            <a:ext cx="3128963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2" name="TextBox 5"/>
          <p:cNvSpPr txBox="1">
            <a:spLocks noChangeArrowheads="1"/>
          </p:cNvSpPr>
          <p:nvPr/>
        </p:nvSpPr>
        <p:spPr bwMode="auto">
          <a:xfrm>
            <a:off x="1835150" y="6129338"/>
            <a:ext cx="3960813" cy="61277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(source: Kipyego 2013)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spcAft>
                <a:spcPct val="20000"/>
              </a:spcAft>
            </a:pPr>
            <a:r>
              <a:rPr lang="en-NZ" altLang="en-US" sz="2400">
                <a:ea typeface="MS PGothic" panose="020B0600070205080204" pitchFamily="34" charset="-128"/>
              </a:rPr>
              <a:t>How to best re-inject fluid into a system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 dirty="0">
                <a:ea typeface="MS PGothic" panose="020B0600070205080204" pitchFamily="34" charset="-128"/>
              </a:rPr>
              <a:t>For fluid disposal the objective is to determine where large quantities of fluid can be injected without affecting production or the environment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>
                <a:ea typeface="MS PGothic" panose="020B0600070205080204" pitchFamily="34" charset="-128"/>
              </a:rPr>
              <a:t>Can simulate tracer tests to improve calibration</a:t>
            </a:r>
          </a:p>
          <a:p>
            <a:pPr marL="457200" lvl="1" indent="0" eaLnBrk="1" hangingPunct="1">
              <a:spcAft>
                <a:spcPct val="20000"/>
              </a:spcAft>
              <a:buFontTx/>
              <a:buNone/>
            </a:pPr>
            <a:endParaRPr lang="en-NZ" altLang="en-US" dirty="0">
              <a:ea typeface="MS PGothic" panose="020B0600070205080204" pitchFamily="34" charset="-128"/>
            </a:endParaRPr>
          </a:p>
          <a:p>
            <a:pPr eaLnBrk="1" hangingPunct="1">
              <a:buFontTx/>
              <a:buNone/>
            </a:pPr>
            <a:endParaRPr altLang="en-US" dirty="0">
              <a:ea typeface="MS PGothic" panose="020B0600070205080204" pitchFamily="34" charset="-128"/>
            </a:endParaRP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3500438"/>
            <a:ext cx="39878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3500438"/>
            <a:ext cx="4291012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0" name="TextBox 5"/>
          <p:cNvSpPr txBox="1">
            <a:spLocks noChangeArrowheads="1"/>
          </p:cNvSpPr>
          <p:nvPr/>
        </p:nvSpPr>
        <p:spPr bwMode="auto">
          <a:xfrm>
            <a:off x="1546225" y="6129338"/>
            <a:ext cx="7273925" cy="61277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Tracer simulations (source: Bjarkason 2014)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sz="2400">
                <a:ea typeface="ＭＳ Ｐゴシック" charset="0"/>
              </a:rPr>
              <a:t>How the natural geothermal features will react to the systems exploitation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Depending on the connection between them, surface features can be affected by production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In </a:t>
            </a:r>
            <a:r>
              <a:rPr lang="en-NZ" altLang="en-US" dirty="0" err="1">
                <a:ea typeface="+mn-ea"/>
              </a:rPr>
              <a:t>Rotorua</a:t>
            </a:r>
            <a:r>
              <a:rPr lang="en-NZ" altLang="en-US" dirty="0">
                <a:ea typeface="+mn-ea"/>
              </a:rPr>
              <a:t> in New Zealand a borehole closure programme was implemented in 1980 to protect important natural features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937000"/>
            <a:ext cx="4113212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937000"/>
            <a:ext cx="3694112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sz="2400">
                <a:ea typeface="ＭＳ Ｐゴシック" charset="0"/>
              </a:rPr>
              <a:t>How the natural geothermal features will react to the systems exploitation</a:t>
            </a:r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73238"/>
            <a:ext cx="4103688" cy="467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0" b="47012"/>
          <a:stretch>
            <a:fillRect/>
          </a:stretch>
        </p:blipFill>
        <p:spPr bwMode="auto">
          <a:xfrm>
            <a:off x="5148263" y="1751013"/>
            <a:ext cx="3671887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TextBox 5"/>
          <p:cNvSpPr txBox="1">
            <a:spLocks noChangeArrowheads="1"/>
          </p:cNvSpPr>
          <p:nvPr/>
        </p:nvSpPr>
        <p:spPr bwMode="auto">
          <a:xfrm>
            <a:off x="5003800" y="5373688"/>
            <a:ext cx="3960813" cy="611187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(source: Ratouis 2014)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sz="2400">
                <a:ea typeface="ＭＳ Ｐゴシック" charset="0"/>
              </a:rPr>
              <a:t>How the natural geothermal features will react to the systems exploitation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There is renewed interest in more exploitation of the </a:t>
            </a:r>
            <a:r>
              <a:rPr lang="en-NZ" altLang="en-US" dirty="0" err="1">
                <a:ea typeface="+mn-ea"/>
              </a:rPr>
              <a:t>Rotorua</a:t>
            </a:r>
            <a:r>
              <a:rPr lang="en-NZ" altLang="en-US" dirty="0">
                <a:ea typeface="+mn-ea"/>
              </a:rPr>
              <a:t> system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Our reservoir model will be used to assess the likely impact of any future increase on protected surface features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1044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5" y="3663950"/>
            <a:ext cx="42259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TextBox 4"/>
          <p:cNvSpPr txBox="1">
            <a:spLocks noChangeArrowheads="1"/>
          </p:cNvSpPr>
          <p:nvPr/>
        </p:nvSpPr>
        <p:spPr bwMode="auto">
          <a:xfrm>
            <a:off x="468313" y="5768975"/>
            <a:ext cx="3959225" cy="61277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(source: Ratouis 2014)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anchor="ctr">
            <a:normAutofit fontScale="90000"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sz="2400">
                <a:ea typeface="ＭＳ Ｐゴシック" charset="0"/>
              </a:rPr>
              <a:t>How the natural geothermal features will react to the systems exploitation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In some cases production creates new surface features!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Models can help predict this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457200" lvl="1" indent="0" eaLnBrk="1" fontAlgn="auto" hangingPunct="1">
              <a:spcAft>
                <a:spcPct val="20000"/>
              </a:spcAft>
              <a:buFontTx/>
              <a:buNone/>
              <a:defRPr/>
            </a:pPr>
            <a:r>
              <a:rPr lang="en-NZ" altLang="en-US" dirty="0">
                <a:ea typeface="ＭＳ Ｐゴシック" charset="0"/>
              </a:rPr>
              <a:t>		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3"/>
          <a:stretch>
            <a:fillRect/>
          </a:stretch>
        </p:blipFill>
        <p:spPr bwMode="auto">
          <a:xfrm>
            <a:off x="4787900" y="4994275"/>
            <a:ext cx="4068763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3" t="4871" r="21075" b="40575"/>
          <a:stretch>
            <a:fillRect/>
          </a:stretch>
        </p:blipFill>
        <p:spPr bwMode="auto">
          <a:xfrm>
            <a:off x="447675" y="3063875"/>
            <a:ext cx="4195763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t="4974" r="21201" b="40302"/>
          <a:stretch>
            <a:fillRect/>
          </a:stretch>
        </p:blipFill>
        <p:spPr bwMode="auto">
          <a:xfrm>
            <a:off x="4784725" y="3059113"/>
            <a:ext cx="4179888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3" t="4993" r="21056" b="40538"/>
          <a:stretch>
            <a:fillRect/>
          </a:stretch>
        </p:blipFill>
        <p:spPr bwMode="auto">
          <a:xfrm>
            <a:off x="468313" y="4994275"/>
            <a:ext cx="417512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4" name="TextBox 7"/>
          <p:cNvSpPr txBox="1">
            <a:spLocks noChangeArrowheads="1"/>
          </p:cNvSpPr>
          <p:nvPr/>
        </p:nvSpPr>
        <p:spPr bwMode="auto">
          <a:xfrm>
            <a:off x="2843213" y="4076700"/>
            <a:ext cx="1368425" cy="647700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1953</a:t>
            </a:r>
          </a:p>
        </p:txBody>
      </p:sp>
      <p:sp>
        <p:nvSpPr>
          <p:cNvPr id="106505" name="TextBox 8"/>
          <p:cNvSpPr txBox="1">
            <a:spLocks noChangeArrowheads="1"/>
          </p:cNvSpPr>
          <p:nvPr/>
        </p:nvSpPr>
        <p:spPr bwMode="auto">
          <a:xfrm>
            <a:off x="7308850" y="4076700"/>
            <a:ext cx="1368425" cy="647700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1973</a:t>
            </a:r>
          </a:p>
        </p:txBody>
      </p:sp>
      <p:sp>
        <p:nvSpPr>
          <p:cNvPr id="106506" name="TextBox 9"/>
          <p:cNvSpPr txBox="1">
            <a:spLocks noChangeArrowheads="1"/>
          </p:cNvSpPr>
          <p:nvPr/>
        </p:nvSpPr>
        <p:spPr bwMode="auto">
          <a:xfrm>
            <a:off x="2843213" y="6021388"/>
            <a:ext cx="1368425" cy="647700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1993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spcAft>
                <a:spcPct val="20000"/>
              </a:spcAft>
            </a:pPr>
            <a:r>
              <a:rPr lang="en-NZ" altLang="en-US" sz="2400">
                <a:ea typeface="MS PGothic" panose="020B0600070205080204" pitchFamily="34" charset="-128"/>
              </a:rPr>
              <a:t>What other environmental effects may occur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Many environmental effects are controlled by the pressure and temperature in the geothermal system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Reservoir models predict these and so can be used to predict environmental effects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A common environmental effect is </a:t>
            </a:r>
            <a:r>
              <a:rPr lang="en-NZ" altLang="en-US" b="1" u="sng" dirty="0">
                <a:ea typeface="+mn-ea"/>
              </a:rPr>
              <a:t>subsidence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457200" lvl="1" indent="0" eaLnBrk="1" fontAlgn="auto" hangingPunct="1">
              <a:spcAft>
                <a:spcPct val="20000"/>
              </a:spcAft>
              <a:buFontTx/>
              <a:buNone/>
              <a:defRPr/>
            </a:pPr>
            <a:r>
              <a:rPr lang="en-NZ" altLang="en-US" dirty="0">
                <a:ea typeface="ＭＳ Ｐゴシック" charset="0"/>
              </a:rPr>
              <a:t>	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1085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652963"/>
            <a:ext cx="5699125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TextBox 4"/>
          <p:cNvSpPr txBox="1">
            <a:spLocks noChangeArrowheads="1"/>
          </p:cNvSpPr>
          <p:nvPr/>
        </p:nvSpPr>
        <p:spPr bwMode="auto">
          <a:xfrm>
            <a:off x="7308850" y="5630863"/>
            <a:ext cx="1655763" cy="102552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Ohaaki Marae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spcAft>
                <a:spcPct val="20000"/>
              </a:spcAft>
            </a:pPr>
            <a:r>
              <a:rPr lang="en-NZ" altLang="en-US" sz="2400">
                <a:ea typeface="MS PGothic" panose="020B0600070205080204" pitchFamily="34" charset="-128"/>
              </a:rPr>
              <a:t>What other environmental effects may occur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>
                <a:ea typeface="MS PGothic" panose="020B0600070205080204" pitchFamily="34" charset="-128"/>
              </a:rPr>
              <a:t>Subsidence of nearly 10m affecting cultural meeting house</a:t>
            </a:r>
          </a:p>
          <a:p>
            <a:pPr marL="457200" lvl="1" indent="0" eaLnBrk="1" hangingPunct="1">
              <a:spcAft>
                <a:spcPct val="20000"/>
              </a:spcAft>
              <a:buFontTx/>
              <a:buNone/>
            </a:pPr>
            <a:r>
              <a:rPr lang="en-NZ" altLang="en-US">
                <a:ea typeface="MS PGothic" panose="020B0600070205080204" pitchFamily="34" charset="-128"/>
              </a:rPr>
              <a:t>	</a:t>
            </a:r>
          </a:p>
          <a:p>
            <a:pPr eaLnBrk="1" hangingPunct="1">
              <a:buFontTx/>
              <a:buNone/>
            </a:pPr>
            <a:endParaRPr altLang="en-US">
              <a:ea typeface="MS PGothic" panose="020B0600070205080204" pitchFamily="34" charset="-128"/>
            </a:endParaRPr>
          </a:p>
        </p:txBody>
      </p:sp>
      <p:pic>
        <p:nvPicPr>
          <p:cNvPr id="1105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565400"/>
            <a:ext cx="38163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76"/>
          <a:stretch>
            <a:fillRect/>
          </a:stretch>
        </p:blipFill>
        <p:spPr bwMode="auto">
          <a:xfrm>
            <a:off x="4716463" y="2565400"/>
            <a:ext cx="4040187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8" name="TextBox 7"/>
          <p:cNvSpPr txBox="1">
            <a:spLocks noChangeArrowheads="1"/>
          </p:cNvSpPr>
          <p:nvPr/>
        </p:nvSpPr>
        <p:spPr bwMode="auto">
          <a:xfrm>
            <a:off x="2916238" y="5113338"/>
            <a:ext cx="1368425" cy="647700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1978</a:t>
            </a:r>
          </a:p>
        </p:txBody>
      </p:sp>
      <p:sp>
        <p:nvSpPr>
          <p:cNvPr id="110599" name="TextBox 9"/>
          <p:cNvSpPr txBox="1">
            <a:spLocks noChangeArrowheads="1"/>
          </p:cNvSpPr>
          <p:nvPr/>
        </p:nvSpPr>
        <p:spPr bwMode="auto">
          <a:xfrm>
            <a:off x="7164388" y="5113338"/>
            <a:ext cx="1368425" cy="647700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Today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spcAft>
                <a:spcPct val="20000"/>
              </a:spcAft>
            </a:pPr>
            <a:r>
              <a:rPr lang="en-NZ" altLang="en-US" sz="2400">
                <a:ea typeface="MS PGothic" panose="020B0600070205080204" pitchFamily="34" charset="-128"/>
              </a:rPr>
              <a:t>What other environmental effects may occur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>
                <a:ea typeface="MS PGothic" panose="020B0600070205080204" pitchFamily="34" charset="-128"/>
              </a:rPr>
              <a:t>Ohaaki reservoir model</a:t>
            </a:r>
          </a:p>
          <a:p>
            <a:pPr marL="457200" lvl="1" indent="0" eaLnBrk="1" hangingPunct="1">
              <a:spcAft>
                <a:spcPct val="20000"/>
              </a:spcAft>
              <a:buFontTx/>
              <a:buNone/>
            </a:pPr>
            <a:r>
              <a:rPr lang="en-NZ" altLang="en-US">
                <a:ea typeface="MS PGothic" panose="020B0600070205080204" pitchFamily="34" charset="-128"/>
              </a:rPr>
              <a:t>	</a:t>
            </a:r>
          </a:p>
          <a:p>
            <a:pPr eaLnBrk="1" hangingPunct="1">
              <a:buFontTx/>
              <a:buNone/>
            </a:pPr>
            <a:endParaRPr altLang="en-US">
              <a:ea typeface="MS PGothic" panose="020B0600070205080204" pitchFamily="34" charset="-128"/>
            </a:endParaRPr>
          </a:p>
        </p:txBody>
      </p:sp>
      <p:pic>
        <p:nvPicPr>
          <p:cNvPr id="1126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9" t="10658" r="21140" b="21881"/>
          <a:stretch>
            <a:fillRect/>
          </a:stretch>
        </p:blipFill>
        <p:spPr bwMode="auto">
          <a:xfrm>
            <a:off x="6523038" y="2205038"/>
            <a:ext cx="25050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205038"/>
            <a:ext cx="3052762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05038"/>
            <a:ext cx="2786062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7" name="TextBox 4"/>
          <p:cNvSpPr txBox="1">
            <a:spLocks noChangeArrowheads="1"/>
          </p:cNvSpPr>
          <p:nvPr/>
        </p:nvSpPr>
        <p:spPr bwMode="auto">
          <a:xfrm>
            <a:off x="487363" y="5300663"/>
            <a:ext cx="3816350" cy="102552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Subsidence rate per year (source: Allis)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Why make models?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/>
              <a:t>To make predictions about what will happen in the future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/>
              <a:t>Important for planning – eg budgets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/>
              <a:t>Can save a lot of money – eg design costs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/>
              <a:t>Can save a lot of time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/>
              <a:t>Build confidence in decisions – not just from model results but also modelling process</a:t>
            </a:r>
          </a:p>
          <a:p>
            <a:pPr lvl="1" eaLnBrk="1" hangingPunct="1">
              <a:spcAft>
                <a:spcPct val="20000"/>
              </a:spcAft>
            </a:pPr>
            <a:endParaRPr lang="en-NZ" altLang="en-US"/>
          </a:p>
          <a:p>
            <a:pPr eaLnBrk="1" hangingPunct="1">
              <a:spcAft>
                <a:spcPct val="20000"/>
              </a:spcAft>
            </a:pPr>
            <a:endParaRPr lang="en-NZ" altLang="en-US"/>
          </a:p>
          <a:p>
            <a:pPr eaLnBrk="1" hangingPunct="1">
              <a:spcAft>
                <a:spcPct val="20000"/>
              </a:spcAft>
              <a:buFontTx/>
              <a:buNone/>
            </a:pPr>
            <a:endParaRPr lang="en-NZ" altLang="en-US"/>
          </a:p>
          <a:p>
            <a:pPr eaLnBrk="1" hangingPunct="1">
              <a:buFontTx/>
              <a:buNone/>
            </a:pPr>
            <a:endParaRPr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>
              <a:spcAft>
                <a:spcPct val="20000"/>
              </a:spcAft>
            </a:pPr>
            <a:r>
              <a:rPr lang="en-NZ" altLang="en-US" sz="2400">
                <a:ea typeface="MS PGothic" panose="020B0600070205080204" pitchFamily="34" charset="-128"/>
              </a:rPr>
              <a:t>What other environmental effects may occur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Subsidence can also have an impact on the power plant</a:t>
            </a:r>
            <a:endParaRPr lang="en-NZ" altLang="en-US" b="1" u="sng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457200" lvl="1" indent="0" eaLnBrk="1" fontAlgn="auto" hangingPunct="1">
              <a:spcAft>
                <a:spcPct val="20000"/>
              </a:spcAft>
              <a:buFontTx/>
              <a:buNone/>
              <a:defRPr/>
            </a:pPr>
            <a:r>
              <a:rPr lang="en-NZ" altLang="en-US" dirty="0">
                <a:ea typeface="ＭＳ Ｐゴシック" charset="0"/>
              </a:rPr>
              <a:t>	</a:t>
            </a:r>
          </a:p>
        </p:txBody>
      </p:sp>
      <p:sp>
        <p:nvSpPr>
          <p:cNvPr id="114692" name="TextBox 4"/>
          <p:cNvSpPr txBox="1">
            <a:spLocks noChangeArrowheads="1"/>
          </p:cNvSpPr>
          <p:nvPr/>
        </p:nvSpPr>
        <p:spPr bwMode="auto">
          <a:xfrm>
            <a:off x="4211638" y="5699125"/>
            <a:ext cx="3816350" cy="1025525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Expanding gap filled twice already</a:t>
            </a:r>
          </a:p>
        </p:txBody>
      </p:sp>
      <p:pic>
        <p:nvPicPr>
          <p:cNvPr id="1146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2771775"/>
            <a:ext cx="2670175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103" y="3212976"/>
            <a:ext cx="3427850" cy="257088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4695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0" t="25967" r="20917" b="25529"/>
          <a:stretch>
            <a:fillRect/>
          </a:stretch>
        </p:blipFill>
        <p:spPr bwMode="auto">
          <a:xfrm>
            <a:off x="3635375" y="2781300"/>
            <a:ext cx="2376488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4696" name="Straight Arrow Connector 8"/>
          <p:cNvCxnSpPr>
            <a:cxnSpLocks noChangeShapeType="1"/>
          </p:cNvCxnSpPr>
          <p:nvPr/>
        </p:nvCxnSpPr>
        <p:spPr bwMode="auto">
          <a:xfrm flipH="1" flipV="1">
            <a:off x="4716463" y="4949825"/>
            <a:ext cx="360362" cy="749300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Modelling uses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Small models of individual wells</a:t>
            </a:r>
          </a:p>
          <a:p>
            <a:pPr eaLnBrk="1" fontAlgn="auto" hangingPunct="1">
              <a:spcAft>
                <a:spcPct val="20000"/>
              </a:spcAft>
              <a:defRPr/>
            </a:pPr>
            <a:endParaRPr lang="en-NZ" altLang="en-US" sz="2400" dirty="0">
              <a:ea typeface="+mn-ea"/>
            </a:endParaRPr>
          </a:p>
          <a:p>
            <a:pPr eaLnBrk="1" fontAlgn="auto" hangingPunct="1">
              <a:spcAft>
                <a:spcPct val="20000"/>
              </a:spcAft>
              <a:defRPr/>
            </a:pPr>
            <a:endParaRPr lang="en-NZ" altLang="en-US" sz="2400" dirty="0">
              <a:ea typeface="+mn-ea"/>
            </a:endParaRPr>
          </a:p>
          <a:p>
            <a:pPr eaLnBrk="1" fontAlgn="auto" hangingPunct="1">
              <a:spcAft>
                <a:spcPct val="20000"/>
              </a:spcAft>
              <a:defRPr/>
            </a:pPr>
            <a:endParaRPr lang="en-NZ" altLang="en-US" sz="2400" dirty="0">
              <a:ea typeface="+mn-ea"/>
            </a:endParaRPr>
          </a:p>
          <a:p>
            <a:pPr eaLnBrk="1" fontAlgn="auto" hangingPunct="1">
              <a:spcAft>
                <a:spcPct val="20000"/>
              </a:spcAft>
              <a:defRPr/>
            </a:pPr>
            <a:endParaRPr lang="en-NZ" altLang="en-US" sz="2400" dirty="0">
              <a:ea typeface="+mn-ea"/>
            </a:endParaRPr>
          </a:p>
          <a:p>
            <a:pPr eaLnBrk="1" fontAlgn="auto" hangingPunct="1">
              <a:spcAft>
                <a:spcPct val="20000"/>
              </a:spcAft>
              <a:defRPr/>
            </a:pPr>
            <a:endParaRPr lang="en-NZ" altLang="en-US" sz="2400" dirty="0">
              <a:ea typeface="+mn-ea"/>
            </a:endParaRP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Analyse well performance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Estimate well properties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sp>
        <p:nvSpPr>
          <p:cNvPr id="116740" name="Line 19"/>
          <p:cNvSpPr>
            <a:spLocks noChangeShapeType="1"/>
          </p:cNvSpPr>
          <p:nvPr/>
        </p:nvSpPr>
        <p:spPr bwMode="auto">
          <a:xfrm flipV="1">
            <a:off x="4427538" y="2060575"/>
            <a:ext cx="3887787" cy="1439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16741" name="Line 20"/>
          <p:cNvSpPr>
            <a:spLocks noChangeShapeType="1"/>
          </p:cNvSpPr>
          <p:nvPr/>
        </p:nvSpPr>
        <p:spPr bwMode="auto">
          <a:xfrm>
            <a:off x="4427538" y="3500438"/>
            <a:ext cx="4103687" cy="576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16742" name="Freeform 22"/>
          <p:cNvSpPr>
            <a:spLocks/>
          </p:cNvSpPr>
          <p:nvPr/>
        </p:nvSpPr>
        <p:spPr bwMode="auto">
          <a:xfrm>
            <a:off x="8315325" y="2060575"/>
            <a:ext cx="360363" cy="2016125"/>
          </a:xfrm>
          <a:custGeom>
            <a:avLst/>
            <a:gdLst>
              <a:gd name="T0" fmla="*/ 0 w 250"/>
              <a:gd name="T1" fmla="*/ 0 h 1270"/>
              <a:gd name="T2" fmla="*/ 2147483646 w 250"/>
              <a:gd name="T3" fmla="*/ 2147483646 h 1270"/>
              <a:gd name="T4" fmla="*/ 2147483646 w 250"/>
              <a:gd name="T5" fmla="*/ 2147483646 h 127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0" h="1270">
                <a:moveTo>
                  <a:pt x="0" y="0"/>
                </a:moveTo>
                <a:cubicBezTo>
                  <a:pt x="102" y="143"/>
                  <a:pt x="204" y="287"/>
                  <a:pt x="227" y="499"/>
                </a:cubicBezTo>
                <a:cubicBezTo>
                  <a:pt x="250" y="711"/>
                  <a:pt x="193" y="990"/>
                  <a:pt x="136" y="127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16743" name="Line 24"/>
          <p:cNvSpPr>
            <a:spLocks noChangeShapeType="1"/>
          </p:cNvSpPr>
          <p:nvPr/>
        </p:nvSpPr>
        <p:spPr bwMode="auto">
          <a:xfrm>
            <a:off x="4427538" y="4221163"/>
            <a:ext cx="4103687" cy="576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16744" name="Line 25"/>
          <p:cNvSpPr>
            <a:spLocks noChangeShapeType="1"/>
          </p:cNvSpPr>
          <p:nvPr/>
        </p:nvSpPr>
        <p:spPr bwMode="auto">
          <a:xfrm>
            <a:off x="8531225" y="4076700"/>
            <a:ext cx="0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16745" name="Line 28"/>
          <p:cNvSpPr>
            <a:spLocks noChangeShapeType="1"/>
          </p:cNvSpPr>
          <p:nvPr/>
        </p:nvSpPr>
        <p:spPr bwMode="auto">
          <a:xfrm flipV="1">
            <a:off x="4427538" y="2708275"/>
            <a:ext cx="0" cy="151288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16746" name="Freeform 22"/>
          <p:cNvSpPr>
            <a:spLocks/>
          </p:cNvSpPr>
          <p:nvPr/>
        </p:nvSpPr>
        <p:spPr bwMode="auto">
          <a:xfrm flipV="1">
            <a:off x="8551863" y="2708275"/>
            <a:ext cx="144462" cy="2089150"/>
          </a:xfrm>
          <a:custGeom>
            <a:avLst/>
            <a:gdLst>
              <a:gd name="T0" fmla="*/ 0 w 250"/>
              <a:gd name="T1" fmla="*/ 0 h 1270"/>
              <a:gd name="T2" fmla="*/ 2147483646 w 250"/>
              <a:gd name="T3" fmla="*/ 2147483646 h 1270"/>
              <a:gd name="T4" fmla="*/ 2147483646 w 250"/>
              <a:gd name="T5" fmla="*/ 2147483646 h 127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0" h="1270">
                <a:moveTo>
                  <a:pt x="0" y="0"/>
                </a:moveTo>
                <a:cubicBezTo>
                  <a:pt x="102" y="143"/>
                  <a:pt x="204" y="287"/>
                  <a:pt x="227" y="499"/>
                </a:cubicBezTo>
                <a:cubicBezTo>
                  <a:pt x="250" y="711"/>
                  <a:pt x="193" y="990"/>
                  <a:pt x="136" y="127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16747" name="TextBox 4"/>
          <p:cNvSpPr txBox="1">
            <a:spLocks noChangeArrowheads="1"/>
          </p:cNvSpPr>
          <p:nvPr/>
        </p:nvSpPr>
        <p:spPr bwMode="auto">
          <a:xfrm>
            <a:off x="539750" y="3063875"/>
            <a:ext cx="3671888" cy="609600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4000">
                <a:latin typeface="Arial" panose="020B0604020202020204" pitchFamily="34" charset="0"/>
                <a:ea typeface="MS PGothic" panose="020B0600070205080204" pitchFamily="34" charset="-128"/>
              </a:rPr>
              <a:t>Production or injection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Limitations of Modelling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 dirty="0"/>
              <a:t>Do you think our estimate of global population will be correct?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b="1" dirty="0"/>
              <a:t>No!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b="1" dirty="0"/>
              <a:t>“All models are </a:t>
            </a:r>
            <a:r>
              <a:rPr lang="en-NZ" altLang="en-US" b="1" u="sng" dirty="0"/>
              <a:t>wrong</a:t>
            </a:r>
            <a:r>
              <a:rPr lang="en-NZ" altLang="en-US" b="1" dirty="0"/>
              <a:t>…”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b="1" dirty="0"/>
              <a:t> “… but good models are </a:t>
            </a:r>
            <a:r>
              <a:rPr lang="en-NZ" altLang="en-US" b="1" u="sng" dirty="0"/>
              <a:t>useful</a:t>
            </a:r>
            <a:r>
              <a:rPr lang="en-NZ" altLang="en-US" b="1" dirty="0"/>
              <a:t>”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/>
              <a:t>Every model has assumptions that limit what it should be used for and what it can tell us.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/>
              <a:t>It is important to understand what reservoir models </a:t>
            </a:r>
            <a:r>
              <a:rPr lang="en-NZ" altLang="en-US" b="1" u="sng" dirty="0"/>
              <a:t>cannot</a:t>
            </a:r>
            <a:r>
              <a:rPr lang="en-NZ" altLang="en-US" dirty="0"/>
              <a:t> tell us</a:t>
            </a:r>
          </a:p>
          <a:p>
            <a:pPr eaLnBrk="1" hangingPunct="1">
              <a:spcAft>
                <a:spcPct val="20000"/>
              </a:spcAft>
              <a:buFontTx/>
              <a:buNone/>
            </a:pPr>
            <a:endParaRPr lang="en-NZ" altLang="en-US" dirty="0"/>
          </a:p>
          <a:p>
            <a:pPr eaLnBrk="1" hangingPunct="1">
              <a:buFontTx/>
              <a:buNone/>
            </a:pPr>
            <a:endParaRPr altLang="en-US" dirty="0"/>
          </a:p>
        </p:txBody>
      </p:sp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738" y="2060575"/>
            <a:ext cx="237331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Drilling Success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Reservoir models </a:t>
            </a:r>
            <a:r>
              <a:rPr lang="en-NZ" altLang="en-US" b="1" u="sng" dirty="0">
                <a:ea typeface="+mn-ea"/>
              </a:rPr>
              <a:t>cannot</a:t>
            </a:r>
            <a:r>
              <a:rPr lang="en-NZ" altLang="en-US" dirty="0">
                <a:ea typeface="+mn-ea"/>
              </a:rPr>
              <a:t>: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Predict probability of drilling success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Tell you exactly where to drill a well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Predict exactly where good permeability exist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Predict problems with casing, cementing </a:t>
            </a:r>
            <a:r>
              <a:rPr lang="en-NZ" altLang="en-US" dirty="0" err="1">
                <a:ea typeface="ＭＳ Ｐゴシック" charset="0"/>
              </a:rPr>
              <a:t>etc</a:t>
            </a:r>
            <a:endParaRPr lang="en-NZ" altLang="en-US" dirty="0">
              <a:ea typeface="ＭＳ Ｐゴシック" charset="0"/>
            </a:endParaRP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Predict well performance before drilling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Reservoir models calibrated with good data </a:t>
            </a:r>
            <a:r>
              <a:rPr lang="en-NZ" altLang="en-US" b="1" u="sng" dirty="0">
                <a:ea typeface="+mn-ea"/>
              </a:rPr>
              <a:t>can</a:t>
            </a:r>
            <a:r>
              <a:rPr lang="en-NZ" altLang="en-US" dirty="0">
                <a:ea typeface="+mn-ea"/>
              </a:rPr>
              <a:t>: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Tell you where hot, high enthalpy fluid is most likely to be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Predict where good </a:t>
            </a:r>
            <a:r>
              <a:rPr lang="en-NZ" altLang="en-US" b="1" u="sng" dirty="0">
                <a:ea typeface="ＭＳ Ｐゴシック" charset="0"/>
              </a:rPr>
              <a:t>average</a:t>
            </a:r>
            <a:r>
              <a:rPr lang="en-NZ" altLang="en-US" dirty="0">
                <a:ea typeface="ＭＳ Ｐゴシック" charset="0"/>
              </a:rPr>
              <a:t> permeability exist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Predict future well performance following initial testing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1208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1087438"/>
            <a:ext cx="1766888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Operations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699125" cy="4525963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Reservoir models </a:t>
            </a:r>
            <a:r>
              <a:rPr lang="en-NZ" altLang="en-US" b="1" u="sng" dirty="0">
                <a:ea typeface="+mn-ea"/>
              </a:rPr>
              <a:t>cannot</a:t>
            </a:r>
            <a:r>
              <a:rPr lang="en-NZ" altLang="en-US" dirty="0">
                <a:ea typeface="+mn-ea"/>
              </a:rPr>
              <a:t>: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Predict operational problems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Predict mechanical failures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Predict human error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Predict economic decisions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Reservoir models can help: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Plan contingency in resource availability</a:t>
            </a:r>
          </a:p>
          <a:p>
            <a:pPr lvl="1" eaLnBrk="1" fontAlgn="auto" hangingPunct="1">
              <a:spcAft>
                <a:spcPct val="200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NZ" altLang="en-US" dirty="0">
                <a:ea typeface="ＭＳ Ｐゴシック" charset="0"/>
              </a:rPr>
              <a:t>Predict the effects of unexpected, long-term changes in production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12288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557338"/>
            <a:ext cx="2776538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Chemistry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 dirty="0"/>
              <a:t>Standard reservoir models </a:t>
            </a:r>
            <a:r>
              <a:rPr lang="en-NZ" altLang="en-US" b="1" u="sng" dirty="0"/>
              <a:t>cannot</a:t>
            </a:r>
            <a:r>
              <a:rPr lang="en-NZ" altLang="en-US" dirty="0"/>
              <a:t>:</a:t>
            </a:r>
          </a:p>
          <a:p>
            <a:pPr lvl="1" eaLnBrk="1" hangingPunct="1">
              <a:spcAft>
                <a:spcPct val="20000"/>
              </a:spcAft>
            </a:pPr>
            <a:r>
              <a:rPr lang="en-NZ" altLang="en-US" dirty="0"/>
              <a:t>Predict where scaling will occur and how quickly</a:t>
            </a:r>
          </a:p>
          <a:p>
            <a:pPr lvl="1" eaLnBrk="1" hangingPunct="1">
              <a:spcAft>
                <a:spcPct val="20000"/>
              </a:spcAft>
            </a:pPr>
            <a:r>
              <a:rPr lang="en-NZ" altLang="en-US" dirty="0"/>
              <a:t>Predict which wells will be affected by high NCG content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/>
              <a:t>If you want predictions like these you must:</a:t>
            </a:r>
          </a:p>
          <a:p>
            <a:pPr lvl="1" eaLnBrk="1" hangingPunct="1">
              <a:spcAft>
                <a:spcPct val="20000"/>
              </a:spcAft>
            </a:pPr>
            <a:r>
              <a:rPr lang="en-NZ" altLang="en-US" dirty="0"/>
              <a:t>Gather accurate data about chemistry in the system</a:t>
            </a:r>
          </a:p>
          <a:p>
            <a:pPr lvl="1" eaLnBrk="1" hangingPunct="1">
              <a:spcAft>
                <a:spcPct val="20000"/>
              </a:spcAft>
            </a:pPr>
            <a:r>
              <a:rPr lang="en-NZ" altLang="en-US" dirty="0"/>
              <a:t>Include chemistry in the reservoir model – this can make models much more complicated</a:t>
            </a:r>
          </a:p>
          <a:p>
            <a:pPr lvl="1" eaLnBrk="1" hangingPunct="1">
              <a:spcAft>
                <a:spcPct val="20000"/>
              </a:spcAft>
            </a:pPr>
            <a:r>
              <a:rPr lang="en-NZ" altLang="en-US" dirty="0"/>
              <a:t>Calibrate the model using the chemistry data</a:t>
            </a:r>
          </a:p>
          <a:p>
            <a:pPr lvl="1" eaLnBrk="1" hangingPunct="1">
              <a:spcAft>
                <a:spcPct val="20000"/>
              </a:spcAft>
            </a:pPr>
            <a:r>
              <a:rPr lang="en-NZ" altLang="en-US" dirty="0"/>
              <a:t>For scaling the results from the reservoir model must often be used in another smaller model of the components in question</a:t>
            </a:r>
          </a:p>
          <a:p>
            <a:pPr lvl="1" eaLnBrk="1" hangingPunct="1">
              <a:spcAft>
                <a:spcPct val="20000"/>
              </a:spcAft>
            </a:pPr>
            <a:endParaRPr lang="en-NZ" altLang="en-US" dirty="0"/>
          </a:p>
          <a:p>
            <a:pPr lvl="1" eaLnBrk="1" hangingPunct="1">
              <a:spcAft>
                <a:spcPct val="20000"/>
              </a:spcAft>
            </a:pPr>
            <a:endParaRPr lang="en-NZ" altLang="en-US" dirty="0"/>
          </a:p>
          <a:p>
            <a:pPr lvl="1" eaLnBrk="1" hangingPunct="1">
              <a:spcAft>
                <a:spcPct val="20000"/>
              </a:spcAft>
            </a:pPr>
            <a:endParaRPr lang="en-NZ" altLang="en-US" dirty="0"/>
          </a:p>
          <a:p>
            <a:pPr eaLnBrk="1" hangingPunct="1">
              <a:spcAft>
                <a:spcPct val="20000"/>
              </a:spcAft>
              <a:buFontTx/>
              <a:buNone/>
            </a:pPr>
            <a:endParaRPr lang="en-NZ" altLang="en-US" dirty="0"/>
          </a:p>
          <a:p>
            <a:pPr eaLnBrk="1" hangingPunct="1">
              <a:buFontTx/>
              <a:buNone/>
            </a:pPr>
            <a:endParaRPr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Chemistry</a:t>
            </a:r>
          </a:p>
        </p:txBody>
      </p:sp>
      <p:pic>
        <p:nvPicPr>
          <p:cNvPr id="126979" name="Picture 5" descr="F:\paper figure\chloride natural st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557338"/>
            <a:ext cx="6192837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05038"/>
            <a:ext cx="2068513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1" name="TextBox 4"/>
          <p:cNvSpPr txBox="1">
            <a:spLocks noChangeArrowheads="1"/>
          </p:cNvSpPr>
          <p:nvPr/>
        </p:nvSpPr>
        <p:spPr bwMode="auto">
          <a:xfrm>
            <a:off x="454025" y="6165850"/>
            <a:ext cx="8582025" cy="431800"/>
          </a:xfrm>
          <a:prstGeom prst="rect">
            <a:avLst/>
          </a:prstGeom>
          <a:solidFill>
            <a:srgbClr val="F2FAA4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NZ" altLang="en-US" sz="2800">
                <a:latin typeface="Arial" panose="020B0604020202020204" pitchFamily="34" charset="0"/>
                <a:ea typeface="MS PGothic" panose="020B0600070205080204" pitchFamily="34" charset="-128"/>
              </a:rPr>
              <a:t>Measured and modelled chloride concentrations (sources: Stewart, Setiadi)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Calibration Data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NZ" altLang="en-US" b="1" dirty="0"/>
              <a:t>It is very important for all aspects of a geothermal development that </a:t>
            </a:r>
            <a:r>
              <a:rPr lang="en-NZ" altLang="en-US" b="1" u="sng" dirty="0"/>
              <a:t>good data is gathered regularly</a:t>
            </a:r>
            <a:endParaRPr lang="en-NZ" altLang="en-US" b="1" dirty="0"/>
          </a:p>
          <a:p>
            <a:pPr eaLnBrk="1" hangingPunct="1">
              <a:spcAft>
                <a:spcPct val="20000"/>
              </a:spcAft>
            </a:pPr>
            <a:r>
              <a:rPr lang="en-NZ" altLang="en-US" dirty="0"/>
              <a:t>Models without much data for calibration or poor quality data are of limited use</a:t>
            </a:r>
          </a:p>
          <a:p>
            <a:pPr eaLnBrk="1" hangingPunct="1">
              <a:spcAft>
                <a:spcPct val="20000"/>
              </a:spcAft>
            </a:pPr>
            <a:r>
              <a:rPr lang="en-NZ" altLang="en-US" dirty="0"/>
              <a:t>Natural state data is important – if you don’t know where you started its hard to know where you will arrive!</a:t>
            </a:r>
          </a:p>
          <a:p>
            <a:pPr eaLnBrk="1" hangingPunct="1">
              <a:spcAft>
                <a:spcPct val="20000"/>
              </a:spcAft>
            </a:pPr>
            <a:endParaRPr lang="en-NZ" altLang="en-US" dirty="0"/>
          </a:p>
          <a:p>
            <a:pPr eaLnBrk="1" hangingPunct="1">
              <a:spcAft>
                <a:spcPct val="20000"/>
              </a:spcAft>
              <a:buFontTx/>
              <a:buNone/>
            </a:pPr>
            <a:endParaRPr lang="en-NZ" altLang="en-US" dirty="0"/>
          </a:p>
          <a:p>
            <a:pPr eaLnBrk="1" hangingPunct="1">
              <a:buFontTx/>
              <a:buNone/>
            </a:pPr>
            <a:endParaRPr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Statistics and uncertainty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Standard reservoir models are not statistical models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They can be used as part of Monte Carlo simulations but this can be computationally expensive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With fast new simulators and cloud computing it is now possible</a:t>
            </a:r>
          </a:p>
          <a:p>
            <a:pPr eaLnBrk="1" fontAlgn="auto" hangingPunct="1">
              <a:spcAft>
                <a:spcPct val="20000"/>
              </a:spcAft>
              <a:defRPr/>
            </a:pPr>
            <a:r>
              <a:rPr lang="en-US" dirty="0">
                <a:ea typeface="ＭＳ Ｐゴシック" charset="0"/>
              </a:rPr>
              <a:t>Decision makers should now expect some analysis of uncertainty in their model forecasts</a:t>
            </a: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133124" name="Picture 6" descr="http://www.statisticshowto.com/wp-content/uploads/2013/02/standard-normal-distrib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4652963"/>
            <a:ext cx="54292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Uncertainty Quantification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 fontScale="92500" lnSpcReduction="20000"/>
          </a:bodyPr>
          <a:lstStyle/>
          <a:p>
            <a:r>
              <a:rPr lang="en-NZ" dirty="0"/>
              <a:t>Use advanced modelling to run thousands of models to provide ranges of forecasts</a:t>
            </a:r>
          </a:p>
          <a:p>
            <a:r>
              <a:rPr lang="en-NZ" dirty="0"/>
              <a:t>Shows the uncertainty of model forecasts supporting much </a:t>
            </a:r>
            <a:r>
              <a:rPr lang="en-NZ" b="1" dirty="0">
                <a:solidFill>
                  <a:srgbClr val="00B050"/>
                </a:solidFill>
              </a:rPr>
              <a:t>more robust decisions</a:t>
            </a:r>
          </a:p>
          <a:p>
            <a:r>
              <a:rPr lang="en-NZ" dirty="0"/>
              <a:t>This is called </a:t>
            </a:r>
            <a:r>
              <a:rPr lang="en-NZ" b="1" dirty="0">
                <a:solidFill>
                  <a:srgbClr val="00B050"/>
                </a:solidFill>
              </a:rPr>
              <a:t>Uncertainty Quantification</a:t>
            </a:r>
          </a:p>
          <a:p>
            <a:r>
              <a:rPr lang="en-US" dirty="0"/>
              <a:t>Successfully applied to                                                                                         commercial projects:</a:t>
            </a:r>
          </a:p>
          <a:p>
            <a:pPr lvl="1"/>
            <a:r>
              <a:rPr lang="en-US" dirty="0" err="1"/>
              <a:t>Ohaaki</a:t>
            </a:r>
            <a:endParaRPr lang="en-US" dirty="0"/>
          </a:p>
          <a:p>
            <a:pPr lvl="1"/>
            <a:r>
              <a:rPr lang="en-US" dirty="0"/>
              <a:t>Lihir</a:t>
            </a:r>
          </a:p>
          <a:p>
            <a:pPr lvl="1"/>
            <a:r>
              <a:rPr lang="en-US" dirty="0"/>
              <a:t>Rotorua</a:t>
            </a:r>
          </a:p>
          <a:p>
            <a:pPr lvl="1"/>
            <a:r>
              <a:rPr lang="en-US" dirty="0" err="1"/>
              <a:t>Karaha</a:t>
            </a:r>
            <a:endParaRPr lang="en-US" dirty="0"/>
          </a:p>
          <a:p>
            <a:pPr lvl="1"/>
            <a:r>
              <a:rPr lang="en-US" dirty="0"/>
              <a:t>Sungai </a:t>
            </a:r>
            <a:r>
              <a:rPr lang="en-US" dirty="0" err="1"/>
              <a:t>Penuh</a:t>
            </a:r>
            <a:endParaRPr lang="en-US" dirty="0"/>
          </a:p>
          <a:p>
            <a:pPr lvl="1"/>
            <a:r>
              <a:rPr lang="en-US" dirty="0"/>
              <a:t>Bukit </a:t>
            </a:r>
            <a:r>
              <a:rPr lang="en-US" dirty="0" err="1"/>
              <a:t>Daun</a:t>
            </a:r>
            <a:endParaRPr lang="en-US" dirty="0"/>
          </a:p>
          <a:p>
            <a:pPr lvl="1"/>
            <a:r>
              <a:rPr lang="en-US" dirty="0" err="1"/>
              <a:t>Sorik</a:t>
            </a:r>
            <a:r>
              <a:rPr lang="en-US" dirty="0"/>
              <a:t> Merapi</a:t>
            </a:r>
          </a:p>
          <a:p>
            <a:r>
              <a:rPr lang="en-US" dirty="0"/>
              <a:t>Now a </a:t>
            </a:r>
            <a:r>
              <a:rPr lang="en-US" b="1" dirty="0"/>
              <a:t>standard                                                                                                    deliverable at                                                                            GI</a:t>
            </a:r>
            <a:endParaRPr lang="en-NZ" b="1" dirty="0">
              <a:solidFill>
                <a:srgbClr val="00B050"/>
              </a:solidFill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8BD12-C24C-AF2A-013A-49D807D9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717032"/>
            <a:ext cx="5975154" cy="229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5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What do models look like?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 dirty="0"/>
              <a:t>Simple formula with a few parameters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 dirty="0"/>
              <a:t>Spreadsheet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 dirty="0"/>
              <a:t>Large complex models based on breaking up the 3D region of interest into many small pieces (finite volume or finite element methods), implemented with simulation software</a:t>
            </a:r>
          </a:p>
          <a:p>
            <a:pPr lvl="1" eaLnBrk="1" hangingPunct="1"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NZ" altLang="en-US" dirty="0"/>
              <a:t>Model parameters must be selected so that the model results match past history (calibration process)</a:t>
            </a:r>
          </a:p>
          <a:p>
            <a:pPr lvl="1" eaLnBrk="1" hangingPunct="1">
              <a:spcAft>
                <a:spcPct val="20000"/>
              </a:spcAft>
            </a:pPr>
            <a:endParaRPr lang="en-NZ" altLang="en-US" dirty="0"/>
          </a:p>
          <a:p>
            <a:pPr eaLnBrk="1" hangingPunct="1">
              <a:spcAft>
                <a:spcPct val="20000"/>
              </a:spcAft>
            </a:pPr>
            <a:endParaRPr lang="en-NZ" altLang="en-US" dirty="0"/>
          </a:p>
          <a:p>
            <a:pPr eaLnBrk="1" hangingPunct="1">
              <a:spcAft>
                <a:spcPct val="20000"/>
              </a:spcAft>
              <a:buFontTx/>
              <a:buNone/>
            </a:pPr>
            <a:endParaRPr lang="en-NZ" altLang="en-US" dirty="0"/>
          </a:p>
          <a:p>
            <a:pPr eaLnBrk="1" hangingPunct="1">
              <a:buFontTx/>
              <a:buNone/>
            </a:pPr>
            <a:endParaRPr altLang="en-US" dirty="0"/>
          </a:p>
        </p:txBody>
      </p:sp>
    </p:spTree>
    <p:extLst>
      <p:ext uri="{BB962C8B-B14F-4D97-AF65-F5344CB8AC3E}">
        <p14:creationId xmlns:p14="http://schemas.microsoft.com/office/powerpoint/2010/main" val="2318652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Geothermal Resource Assessment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770984" cy="506916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NZ" sz="2000" dirty="0"/>
              <a:t>The traditional method for Geothermal Resource Assessment is a </a:t>
            </a:r>
            <a:r>
              <a:rPr lang="en-NZ" sz="2000" b="1" dirty="0">
                <a:solidFill>
                  <a:srgbClr val="FF0000"/>
                </a:solidFill>
              </a:rPr>
              <a:t>Stored Heat Calculation</a:t>
            </a:r>
          </a:p>
          <a:p>
            <a:pPr>
              <a:lnSpc>
                <a:spcPct val="100000"/>
              </a:lnSpc>
            </a:pPr>
            <a:r>
              <a:rPr lang="en-NZ" sz="2000" dirty="0"/>
              <a:t>Developed over </a:t>
            </a:r>
            <a:r>
              <a:rPr lang="en-NZ" sz="2000" b="1" u="sng" dirty="0"/>
              <a:t>50 years ago</a:t>
            </a:r>
          </a:p>
          <a:p>
            <a:pPr>
              <a:lnSpc>
                <a:spcPct val="100000"/>
              </a:lnSpc>
            </a:pPr>
            <a:r>
              <a:rPr lang="en-NZ" sz="2000" dirty="0"/>
              <a:t>Very simple model to calculate the energy that can be extracted</a:t>
            </a:r>
          </a:p>
          <a:p>
            <a:pPr>
              <a:lnSpc>
                <a:spcPct val="100000"/>
              </a:lnSpc>
            </a:pPr>
            <a:r>
              <a:rPr lang="en-NZ" sz="2000" dirty="0"/>
              <a:t>Monte Carlo sampling is carried out over a very small number of parameters to create a range of forecasts</a:t>
            </a:r>
          </a:p>
          <a:p>
            <a:pPr>
              <a:lnSpc>
                <a:spcPct val="100000"/>
              </a:lnSpc>
            </a:pPr>
            <a:r>
              <a:rPr lang="en-NZ" sz="2000" dirty="0"/>
              <a:t>The </a:t>
            </a:r>
            <a:r>
              <a:rPr lang="en-NZ" sz="2000" b="1" dirty="0"/>
              <a:t>Recovery Factor</a:t>
            </a:r>
            <a:r>
              <a:rPr lang="en-NZ" sz="2000" dirty="0"/>
              <a:t> is a very important and </a:t>
            </a:r>
            <a:r>
              <a:rPr lang="en-NZ" sz="2000" b="1" dirty="0"/>
              <a:t>very uncertain </a:t>
            </a:r>
            <a:r>
              <a:rPr lang="en-NZ" sz="2000" dirty="0"/>
              <a:t>parameter in a stored heat calculation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FBC4BA-5B4A-B453-9594-791E4734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772816"/>
            <a:ext cx="2320290" cy="20872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48A3ED-325A-A438-F4FC-4B88A4B6C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0" t="6883" r="2096" b="2993"/>
          <a:stretch/>
        </p:blipFill>
        <p:spPr>
          <a:xfrm>
            <a:off x="6339064" y="4135818"/>
            <a:ext cx="2484163" cy="163955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538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Geothermal Resource Assessment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3FCAE8-48D2-8C5A-400B-D385613EBF0E}"/>
              </a:ext>
            </a:extLst>
          </p:cNvPr>
          <p:cNvSpPr/>
          <p:nvPr/>
        </p:nvSpPr>
        <p:spPr>
          <a:xfrm>
            <a:off x="267099" y="1741643"/>
            <a:ext cx="2160000" cy="10530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800" b="1" dirty="0">
                <a:solidFill>
                  <a:schemeClr val="tx1"/>
                </a:solidFill>
              </a:rPr>
              <a:t>Fast, Consistent Model Setup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56319-EA9F-BD06-AE95-5B8536B148CA}"/>
              </a:ext>
            </a:extLst>
          </p:cNvPr>
          <p:cNvSpPr/>
          <p:nvPr/>
        </p:nvSpPr>
        <p:spPr>
          <a:xfrm>
            <a:off x="267099" y="2965853"/>
            <a:ext cx="2160000" cy="10530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800" b="1" dirty="0">
                <a:solidFill>
                  <a:schemeClr val="tx1"/>
                </a:solidFill>
              </a:rPr>
              <a:t>Fast Simulations</a:t>
            </a:r>
          </a:p>
          <a:p>
            <a:pPr algn="ctr"/>
            <a:r>
              <a:rPr lang="en-NZ" sz="1800" b="1" dirty="0">
                <a:solidFill>
                  <a:schemeClr val="tx1"/>
                </a:solidFill>
              </a:rPr>
              <a:t>with </a:t>
            </a:r>
            <a:r>
              <a:rPr lang="en-NZ" sz="1800" b="1" dirty="0" err="1">
                <a:solidFill>
                  <a:schemeClr val="tx1"/>
                </a:solidFill>
              </a:rPr>
              <a:t>Waiwera</a:t>
            </a:r>
            <a:endParaRPr lang="en-NZ" sz="18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B22F23-C1D3-F3B0-C16B-202448B183C1}"/>
              </a:ext>
            </a:extLst>
          </p:cNvPr>
          <p:cNvSpPr/>
          <p:nvPr/>
        </p:nvSpPr>
        <p:spPr>
          <a:xfrm>
            <a:off x="267099" y="4194011"/>
            <a:ext cx="2160000" cy="105300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800" b="1" dirty="0">
                <a:solidFill>
                  <a:schemeClr val="tx1"/>
                </a:solidFill>
              </a:rPr>
              <a:t>Mathematical Tools</a:t>
            </a:r>
          </a:p>
          <a:p>
            <a:pPr marL="257175" indent="-191691">
              <a:buFont typeface="Arial" panose="020B0604020202020204" pitchFamily="34" charset="0"/>
              <a:buChar char="•"/>
            </a:pPr>
            <a:r>
              <a:rPr lang="en-NZ" sz="1200" b="1" dirty="0">
                <a:solidFill>
                  <a:schemeClr val="tx1"/>
                </a:solidFill>
              </a:rPr>
              <a:t>Data Space Inversion</a:t>
            </a:r>
          </a:p>
          <a:p>
            <a:pPr marL="257175" indent="-191691">
              <a:buFont typeface="Arial" panose="020B0604020202020204" pitchFamily="34" charset="0"/>
              <a:buChar char="•"/>
            </a:pPr>
            <a:r>
              <a:rPr lang="en-NZ" sz="1200" b="1" dirty="0">
                <a:solidFill>
                  <a:schemeClr val="tx1"/>
                </a:solidFill>
              </a:rPr>
              <a:t>PEST</a:t>
            </a:r>
          </a:p>
          <a:p>
            <a:pPr marL="257175" indent="-191691">
              <a:buFont typeface="Arial" panose="020B0604020202020204" pitchFamily="34" charset="0"/>
              <a:buChar char="•"/>
            </a:pPr>
            <a:r>
              <a:rPr lang="en-NZ" sz="1200" b="1" dirty="0">
                <a:solidFill>
                  <a:schemeClr val="tx1"/>
                </a:solidFill>
              </a:rPr>
              <a:t>iTOUGH2</a:t>
            </a:r>
          </a:p>
          <a:p>
            <a:pPr marL="257175" indent="-191691">
              <a:buFont typeface="Arial" panose="020B0604020202020204" pitchFamily="34" charset="0"/>
              <a:buChar char="•"/>
            </a:pPr>
            <a:r>
              <a:rPr lang="en-NZ" sz="12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5E908-26FE-76CF-2D3E-520261983C49}"/>
              </a:ext>
            </a:extLst>
          </p:cNvPr>
          <p:cNvSpPr txBox="1"/>
          <p:nvPr/>
        </p:nvSpPr>
        <p:spPr>
          <a:xfrm>
            <a:off x="2706043" y="2259389"/>
            <a:ext cx="3564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Aft>
                <a:spcPct val="20000"/>
              </a:spcAft>
              <a:defRPr/>
            </a:pPr>
            <a:r>
              <a:rPr lang="en-US" altLang="en-US" sz="2400" b="1" baseline="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Uncertainty Quantification</a:t>
            </a:r>
            <a:endParaRPr lang="en-NZ" altLang="en-US" sz="2400" b="1" baseline="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4D4028B-EB43-84CD-4035-9EB31575D45A}"/>
              </a:ext>
            </a:extLst>
          </p:cNvPr>
          <p:cNvSpPr/>
          <p:nvPr/>
        </p:nvSpPr>
        <p:spPr>
          <a:xfrm rot="16200000">
            <a:off x="2463754" y="2461655"/>
            <a:ext cx="792023" cy="4050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Z" sz="1275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284E0DD-52E2-0F9E-EB19-B5CC6B621DF9}"/>
              </a:ext>
            </a:extLst>
          </p:cNvPr>
          <p:cNvSpPr/>
          <p:nvPr/>
        </p:nvSpPr>
        <p:spPr>
          <a:xfrm>
            <a:off x="2487221" y="1739669"/>
            <a:ext cx="284013" cy="3505368"/>
          </a:xfrm>
          <a:prstGeom prst="rightBrace">
            <a:avLst>
              <a:gd name="adj1" fmla="val 41376"/>
              <a:gd name="adj2" fmla="val 26935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 sz="1275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875BE0B9-4B5F-63F4-5679-B229D3D88C48}"/>
              </a:ext>
            </a:extLst>
          </p:cNvPr>
          <p:cNvSpPr/>
          <p:nvPr/>
        </p:nvSpPr>
        <p:spPr>
          <a:xfrm>
            <a:off x="4255662" y="3163022"/>
            <a:ext cx="405000" cy="405000"/>
          </a:xfrm>
          <a:prstGeom prst="plus">
            <a:avLst>
              <a:gd name="adj" fmla="val 3478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75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36288-47A9-F227-854C-AC4EB7494306}"/>
              </a:ext>
            </a:extLst>
          </p:cNvPr>
          <p:cNvSpPr txBox="1"/>
          <p:nvPr/>
        </p:nvSpPr>
        <p:spPr>
          <a:xfrm>
            <a:off x="2908484" y="3668964"/>
            <a:ext cx="309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Aft>
                <a:spcPct val="20000"/>
              </a:spcAft>
              <a:defRPr/>
            </a:pPr>
            <a:r>
              <a:rPr lang="en-US" altLang="en-US" sz="2400" b="1" baseline="0" dirty="0">
                <a:latin typeface="Verdana" panose="020B0604030504040204" pitchFamily="34" charset="0"/>
                <a:ea typeface="Verdana" panose="020B0604030504040204" pitchFamily="34" charset="0"/>
              </a:rPr>
              <a:t>Geoscience Exploration Data</a:t>
            </a:r>
            <a:endParaRPr lang="en-NZ" altLang="en-US" sz="2400" b="1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6710BCE-6C66-3D0E-CA41-F6D94E073C17}"/>
              </a:ext>
            </a:extLst>
          </p:cNvPr>
          <p:cNvSpPr/>
          <p:nvPr/>
        </p:nvSpPr>
        <p:spPr>
          <a:xfrm rot="16200000">
            <a:off x="5951579" y="3247341"/>
            <a:ext cx="792023" cy="4050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Z" sz="1275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C09AC1E-7206-C7C7-C14F-62861103F00B}"/>
              </a:ext>
            </a:extLst>
          </p:cNvPr>
          <p:cNvSpPr/>
          <p:nvPr/>
        </p:nvSpPr>
        <p:spPr>
          <a:xfrm>
            <a:off x="5976549" y="2244655"/>
            <a:ext cx="284013" cy="2646734"/>
          </a:xfrm>
          <a:prstGeom prst="rightBrace">
            <a:avLst>
              <a:gd name="adj1" fmla="val 41376"/>
              <a:gd name="adj2" fmla="val 46027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 sz="1275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2BEB0D-B92E-5359-0E4D-671AC12836EE}"/>
              </a:ext>
            </a:extLst>
          </p:cNvPr>
          <p:cNvSpPr txBox="1"/>
          <p:nvPr/>
        </p:nvSpPr>
        <p:spPr>
          <a:xfrm>
            <a:off x="6477909" y="2882169"/>
            <a:ext cx="255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Aft>
                <a:spcPct val="20000"/>
              </a:spcAft>
              <a:defRPr/>
            </a:pPr>
            <a:r>
              <a:rPr lang="en-US" altLang="en-US" sz="2400" b="1" baseline="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Geothermal Resource Assessment</a:t>
            </a:r>
            <a:endParaRPr lang="en-NZ" altLang="en-US" sz="2400" b="1" baseline="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05E72B0F-950E-E1A1-6C42-6EA8127C2B0C}"/>
              </a:ext>
            </a:extLst>
          </p:cNvPr>
          <p:cNvSpPr/>
          <p:nvPr/>
        </p:nvSpPr>
        <p:spPr>
          <a:xfrm>
            <a:off x="4255662" y="3163022"/>
            <a:ext cx="405000" cy="405000"/>
          </a:xfrm>
          <a:prstGeom prst="plus">
            <a:avLst>
              <a:gd name="adj" fmla="val 3478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75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1E2F785-1D70-1A77-2B3B-D44C70FF77A3}"/>
              </a:ext>
            </a:extLst>
          </p:cNvPr>
          <p:cNvSpPr/>
          <p:nvPr/>
        </p:nvSpPr>
        <p:spPr>
          <a:xfrm rot="16200000">
            <a:off x="5951580" y="3247341"/>
            <a:ext cx="792023" cy="4050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Z" sz="1275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FF61491-A9FD-5FC7-E5C4-523EA9289787}"/>
              </a:ext>
            </a:extLst>
          </p:cNvPr>
          <p:cNvSpPr/>
          <p:nvPr/>
        </p:nvSpPr>
        <p:spPr>
          <a:xfrm>
            <a:off x="5976550" y="2244655"/>
            <a:ext cx="284013" cy="2646734"/>
          </a:xfrm>
          <a:prstGeom prst="rightBrace">
            <a:avLst>
              <a:gd name="adj1" fmla="val 41376"/>
              <a:gd name="adj2" fmla="val 46027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 sz="1275"/>
          </a:p>
        </p:txBody>
      </p:sp>
    </p:spTree>
    <p:extLst>
      <p:ext uri="{BB962C8B-B14F-4D97-AF65-F5344CB8AC3E}">
        <p14:creationId xmlns:p14="http://schemas.microsoft.com/office/powerpoint/2010/main" val="14086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Geothermal Resource Assessment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NZ" dirty="0"/>
              <a:t>We use the best available geoscientific estimate of the system</a:t>
            </a:r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0"/>
              </a:spcBef>
            </a:pPr>
            <a:r>
              <a:rPr lang="en-NZ" dirty="0"/>
              <a:t>Then we generate thousands                                                 of possible models</a:t>
            </a:r>
          </a:p>
          <a:p>
            <a:pPr>
              <a:spcBef>
                <a:spcPts val="450"/>
              </a:spcBef>
            </a:pPr>
            <a:endParaRPr lang="en-NZ" dirty="0"/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C94AA-C10A-4369-E275-DC69A9878220}"/>
              </a:ext>
            </a:extLst>
          </p:cNvPr>
          <p:cNvGrpSpPr/>
          <p:nvPr/>
        </p:nvGrpSpPr>
        <p:grpSpPr>
          <a:xfrm>
            <a:off x="502912" y="2175386"/>
            <a:ext cx="5196089" cy="2117709"/>
            <a:chOff x="476724" y="912140"/>
            <a:chExt cx="6943017" cy="28296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50FD52-74F7-9791-4688-8B633849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724" y="1082995"/>
              <a:ext cx="4885036" cy="265882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758DF5-F612-471C-F754-F57543E7B371}"/>
                </a:ext>
              </a:extLst>
            </p:cNvPr>
            <p:cNvSpPr txBox="1"/>
            <p:nvPr/>
          </p:nvSpPr>
          <p:spPr>
            <a:xfrm>
              <a:off x="4459974" y="912140"/>
              <a:ext cx="2959767" cy="57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baseline="0" dirty="0"/>
                <a:t>3D geological model in Leapfrog Geothermal</a:t>
              </a:r>
              <a:r>
                <a:rPr lang="fr-FR" sz="1100" baseline="0" dirty="0"/>
                <a:t>®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A774AC3-138C-1BFB-C824-EFE33B32B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2747" y="3308684"/>
              <a:ext cx="849769" cy="43313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29CF2-5A89-71E2-E639-ECAE0F64DB3F}"/>
              </a:ext>
            </a:extLst>
          </p:cNvPr>
          <p:cNvGrpSpPr/>
          <p:nvPr/>
        </p:nvGrpSpPr>
        <p:grpSpPr>
          <a:xfrm>
            <a:off x="4499992" y="3068960"/>
            <a:ext cx="4478066" cy="3142212"/>
            <a:chOff x="4499992" y="2420888"/>
            <a:chExt cx="4478066" cy="3142212"/>
          </a:xfrm>
        </p:grpSpPr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CB1B29A-66CE-EAC2-9890-34F8285C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20"/>
            <a:stretch/>
          </p:blipFill>
          <p:spPr>
            <a:xfrm>
              <a:off x="4499992" y="2420888"/>
              <a:ext cx="4478066" cy="314221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77B4A-9FA5-D828-7AED-789ECA0D5F1C}"/>
                </a:ext>
              </a:extLst>
            </p:cNvPr>
            <p:cNvSpPr/>
            <p:nvPr/>
          </p:nvSpPr>
          <p:spPr>
            <a:xfrm>
              <a:off x="4853497" y="2454025"/>
              <a:ext cx="1190116" cy="13678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275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CB341C4-9D3E-0801-6D18-6A2D08C52A1E}"/>
              </a:ext>
            </a:extLst>
          </p:cNvPr>
          <p:cNvSpPr txBox="1"/>
          <p:nvPr/>
        </p:nvSpPr>
        <p:spPr>
          <a:xfrm>
            <a:off x="5436096" y="2636912"/>
            <a:ext cx="2938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100" b="1" baseline="0" dirty="0">
                <a:cs typeface="Poppins" panose="00000500000000000000" pitchFamily="2" charset="0"/>
              </a:rPr>
              <a:t>Downhole Temperatures for Future Wells from thousands of possible models</a:t>
            </a:r>
          </a:p>
        </p:txBody>
      </p:sp>
    </p:spTree>
    <p:extLst>
      <p:ext uri="{BB962C8B-B14F-4D97-AF65-F5344CB8AC3E}">
        <p14:creationId xmlns:p14="http://schemas.microsoft.com/office/powerpoint/2010/main" val="707043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DA492A-C892-0E9B-EF4F-8AC1F1E42C08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" t="8552" r="2476"/>
          <a:stretch/>
        </p:blipFill>
        <p:spPr bwMode="auto">
          <a:xfrm>
            <a:off x="4599432" y="3059816"/>
            <a:ext cx="4266000" cy="3159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Geothermal Resource Assessment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NZ" dirty="0"/>
              <a:t>We use the best available geoscientific estimate of the system</a:t>
            </a:r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450"/>
              </a:spcBef>
            </a:pPr>
            <a:endParaRPr lang="en-NZ" dirty="0"/>
          </a:p>
          <a:p>
            <a:pPr>
              <a:spcBef>
                <a:spcPts val="0"/>
              </a:spcBef>
            </a:pPr>
            <a:r>
              <a:rPr lang="en-NZ" dirty="0"/>
              <a:t>Then we generate thousands                                                 of possible models</a:t>
            </a:r>
          </a:p>
          <a:p>
            <a:pPr>
              <a:spcBef>
                <a:spcPts val="450"/>
              </a:spcBef>
            </a:pPr>
            <a:r>
              <a:rPr lang="en-NZ" dirty="0"/>
              <a:t>But only keep the models                                             that agree with the                                              geoscience exploration data</a:t>
            </a:r>
          </a:p>
          <a:p>
            <a:pPr>
              <a:spcBef>
                <a:spcPts val="450"/>
              </a:spcBef>
            </a:pPr>
            <a:endParaRPr lang="en-NZ" dirty="0"/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C94AA-C10A-4369-E275-DC69A9878220}"/>
              </a:ext>
            </a:extLst>
          </p:cNvPr>
          <p:cNvGrpSpPr/>
          <p:nvPr/>
        </p:nvGrpSpPr>
        <p:grpSpPr>
          <a:xfrm>
            <a:off x="502912" y="2175386"/>
            <a:ext cx="5196089" cy="2117709"/>
            <a:chOff x="476724" y="912140"/>
            <a:chExt cx="6943017" cy="28296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50FD52-74F7-9791-4688-8B633849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724" y="1082995"/>
              <a:ext cx="4885036" cy="265882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758DF5-F612-471C-F754-F57543E7B371}"/>
                </a:ext>
              </a:extLst>
            </p:cNvPr>
            <p:cNvSpPr txBox="1"/>
            <p:nvPr/>
          </p:nvSpPr>
          <p:spPr>
            <a:xfrm>
              <a:off x="4459974" y="912140"/>
              <a:ext cx="2959767" cy="57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baseline="0" dirty="0"/>
                <a:t>3D geological model in Leapfrog Geothermal</a:t>
              </a:r>
              <a:r>
                <a:rPr lang="fr-FR" sz="1100" baseline="0" dirty="0"/>
                <a:t>®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A774AC3-138C-1BFB-C824-EFE33B32B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2747" y="3308684"/>
              <a:ext cx="849769" cy="43313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D777B4A-9FA5-D828-7AED-789ECA0D5F1C}"/>
              </a:ext>
            </a:extLst>
          </p:cNvPr>
          <p:cNvSpPr/>
          <p:nvPr/>
        </p:nvSpPr>
        <p:spPr>
          <a:xfrm>
            <a:off x="4788024" y="3102097"/>
            <a:ext cx="1190116" cy="136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75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341C4-9D3E-0801-6D18-6A2D08C52A1E}"/>
              </a:ext>
            </a:extLst>
          </p:cNvPr>
          <p:cNvSpPr txBox="1"/>
          <p:nvPr/>
        </p:nvSpPr>
        <p:spPr>
          <a:xfrm>
            <a:off x="5436096" y="2636912"/>
            <a:ext cx="2938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100" b="1" baseline="0" dirty="0">
                <a:cs typeface="Poppins" panose="00000500000000000000" pitchFamily="2" charset="0"/>
              </a:rPr>
              <a:t>Downhole Temperatures for Future Wells from thousands of possible models</a:t>
            </a:r>
          </a:p>
        </p:txBody>
      </p:sp>
    </p:spTree>
    <p:extLst>
      <p:ext uri="{BB962C8B-B14F-4D97-AF65-F5344CB8AC3E}">
        <p14:creationId xmlns:p14="http://schemas.microsoft.com/office/powerpoint/2010/main" val="2863087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Geothermal Resource Assessment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/>
              <a:t>Then we run realistic maximum energy extraction scenarios on all remaining models using coupled wellbore simulations</a:t>
            </a:r>
          </a:p>
          <a:p>
            <a:pPr>
              <a:spcBef>
                <a:spcPts val="450"/>
              </a:spcBef>
            </a:pPr>
            <a:r>
              <a:rPr lang="en-US" dirty="0"/>
              <a:t>Statistics for the resource potential can then be calculated: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77B4A-9FA5-D828-7AED-789ECA0D5F1C}"/>
              </a:ext>
            </a:extLst>
          </p:cNvPr>
          <p:cNvSpPr/>
          <p:nvPr/>
        </p:nvSpPr>
        <p:spPr>
          <a:xfrm>
            <a:off x="4788024" y="3102097"/>
            <a:ext cx="1190116" cy="136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75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BF9352-CC11-CD4A-189E-1EFA761A97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1"/>
          <a:stretch/>
        </p:blipFill>
        <p:spPr>
          <a:xfrm>
            <a:off x="1619672" y="2924944"/>
            <a:ext cx="5846683" cy="295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D33BA7-E446-C9D0-EE66-13F1F93CB279}"/>
              </a:ext>
            </a:extLst>
          </p:cNvPr>
          <p:cNvSpPr txBox="1"/>
          <p:nvPr/>
        </p:nvSpPr>
        <p:spPr>
          <a:xfrm>
            <a:off x="6516216" y="3429000"/>
            <a:ext cx="14810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500" b="1" baseline="0" dirty="0">
                <a:cs typeface="Poppins" panose="00000500000000000000" pitchFamily="2" charset="0"/>
              </a:rPr>
              <a:t>P50 = 88MW</a:t>
            </a:r>
          </a:p>
          <a:p>
            <a:pPr algn="ctr"/>
            <a:r>
              <a:rPr lang="en-NZ" sz="1500" b="1" baseline="0" dirty="0">
                <a:cs typeface="Poppins" panose="00000500000000000000" pitchFamily="2" charset="0"/>
              </a:rPr>
              <a:t>P90 = 37 MW</a:t>
            </a:r>
          </a:p>
          <a:p>
            <a:pPr algn="ctr"/>
            <a:r>
              <a:rPr lang="en-NZ" sz="1500" b="1" baseline="0" dirty="0">
                <a:cs typeface="Poppins" panose="00000500000000000000" pitchFamily="2" charset="0"/>
              </a:rPr>
              <a:t>P10 = 150 MW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748AEB-7392-75D1-512A-F5A939BF13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27"/>
          <a:stretch/>
        </p:blipFill>
        <p:spPr>
          <a:xfrm>
            <a:off x="2215984" y="5964284"/>
            <a:ext cx="4924054" cy="2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03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Geothermal Resource Assessment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77B4A-9FA5-D828-7AED-789ECA0D5F1C}"/>
              </a:ext>
            </a:extLst>
          </p:cNvPr>
          <p:cNvSpPr/>
          <p:nvPr/>
        </p:nvSpPr>
        <p:spPr>
          <a:xfrm>
            <a:off x="4788024" y="3102097"/>
            <a:ext cx="1190116" cy="136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75"/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34048BEE-F536-FE39-D22E-7691FC9A9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842016"/>
              </p:ext>
            </p:extLst>
          </p:nvPr>
        </p:nvGraphicFramePr>
        <p:xfrm>
          <a:off x="365760" y="1812771"/>
          <a:ext cx="8235000" cy="3669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7500">
                  <a:extLst>
                    <a:ext uri="{9D8B030D-6E8A-4147-A177-3AD203B41FA5}">
                      <a16:colId xmlns:a16="http://schemas.microsoft.com/office/drawing/2014/main" val="3562020802"/>
                    </a:ext>
                  </a:extLst>
                </a:gridCol>
                <a:gridCol w="4117500">
                  <a:extLst>
                    <a:ext uri="{9D8B030D-6E8A-4147-A177-3AD203B41FA5}">
                      <a16:colId xmlns:a16="http://schemas.microsoft.com/office/drawing/2014/main" val="716674776"/>
                    </a:ext>
                  </a:extLst>
                </a:gridCol>
              </a:tblGrid>
              <a:tr h="632611">
                <a:tc>
                  <a:txBody>
                    <a:bodyPr/>
                    <a:lstStyle/>
                    <a:p>
                      <a:pPr algn="ctr"/>
                      <a:r>
                        <a:rPr lang="en-NZ" sz="1800" b="1" dirty="0"/>
                        <a:t>Stored Heat Calculation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800" b="1" dirty="0"/>
                        <a:t>Reservoir Modelling + Uncertainty Quantification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6996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NZ" sz="1400" dirty="0"/>
                        <a:t>Uses a single, simple representation of the geology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400" dirty="0"/>
                        <a:t>Uses many different likely representations of the geology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2514897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NZ" sz="1400" dirty="0"/>
                        <a:t>Uses the resistivity boundary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NZ" sz="1400" dirty="0"/>
                        <a:t>Uses the full 3D resistivity data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8463017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NZ" sz="1400" dirty="0"/>
                        <a:t>No physics included in model or Monte Carlo samples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NZ" sz="1400" dirty="0"/>
                        <a:t>Subsurface physics included. Model samples that are not geothermal systems consistent with data are excluded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711108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NZ" sz="1400" dirty="0"/>
                        <a:t>Only simple temperature data included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NZ" sz="1400" dirty="0"/>
                        <a:t>All measured exploration data can be included and used to constrain uncertainty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1289048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NZ" sz="1400" dirty="0"/>
                        <a:t>Relies on the problematic Recovery Factor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NZ" sz="1400" dirty="0"/>
                        <a:t>Realistic maximum production rates can be calculated for each sample including representative wellbore models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63370039"/>
                  </a:ext>
                </a:extLst>
              </a:tr>
            </a:tbl>
          </a:graphicData>
        </a:graphic>
      </p:graphicFrame>
      <p:pic>
        <p:nvPicPr>
          <p:cNvPr id="4" name="Picture 3" descr="Shape, arrow&#10;&#10;Description automatically generated">
            <a:extLst>
              <a:ext uri="{FF2B5EF4-FFF2-40B4-BE49-F238E27FC236}">
                <a16:creationId xmlns:a16="http://schemas.microsoft.com/office/drawing/2014/main" id="{D76AE1A7-34E3-4965-0B11-AB6CD1B83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2440351"/>
            <a:ext cx="391788" cy="410006"/>
          </a:xfrm>
          <a:prstGeom prst="rect">
            <a:avLst/>
          </a:prstGeom>
        </p:spPr>
      </p:pic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2314F6ED-1E76-E959-01C5-15FCD9A447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3002500"/>
            <a:ext cx="391788" cy="410006"/>
          </a:xfrm>
          <a:prstGeom prst="rect">
            <a:avLst/>
          </a:prstGeom>
        </p:spPr>
      </p:pic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1BEA4192-6D8B-B1D9-9DF1-0699B833E9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3552447"/>
            <a:ext cx="391788" cy="410006"/>
          </a:xfrm>
          <a:prstGeom prst="rect">
            <a:avLst/>
          </a:prstGeom>
        </p:spPr>
      </p:pic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BE6ABC6B-63EE-0901-D79E-263E0F3A3A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094183"/>
            <a:ext cx="391788" cy="410006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96DD502C-0FD1-8172-C919-C78AB24816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350" y="4619782"/>
            <a:ext cx="391788" cy="4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9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Summary</a:t>
            </a:r>
          </a:p>
        </p:txBody>
      </p:sp>
      <p:sp>
        <p:nvSpPr>
          <p:cNvPr id="13721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altLang="en-US" dirty="0"/>
              <a:t>Reservoir modelling is an invaluable tool for understanding geothermal systems and predicting their </a:t>
            </a:r>
            <a:r>
              <a:rPr altLang="en-US" dirty="0" err="1"/>
              <a:t>behaviour</a:t>
            </a:r>
            <a:endParaRPr altLang="en-US" dirty="0"/>
          </a:p>
          <a:p>
            <a:pPr eaLnBrk="1" hangingPunct="1"/>
            <a:endParaRPr altLang="en-US" dirty="0"/>
          </a:p>
          <a:p>
            <a:pPr eaLnBrk="1" hangingPunct="1"/>
            <a:r>
              <a:rPr altLang="en-US" dirty="0"/>
              <a:t>It is important to know what questions the modelling is trying to help answer and what the model’s limitations are</a:t>
            </a:r>
          </a:p>
          <a:p>
            <a:pPr eaLnBrk="1" hangingPunct="1"/>
            <a:endParaRPr altLang="en-US" dirty="0"/>
          </a:p>
          <a:p>
            <a:pPr eaLnBrk="1" hangingPunct="1"/>
            <a:r>
              <a:rPr altLang="en-US" dirty="0"/>
              <a:t>Ensure the reservoir model is consistent with conceptual model of the system based on all the available data</a:t>
            </a:r>
          </a:p>
          <a:p>
            <a:pPr eaLnBrk="1" hangingPunct="1">
              <a:buFontTx/>
              <a:buNone/>
            </a:pPr>
            <a:endParaRPr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ea typeface="ＭＳ Ｐゴシック" charset="0"/>
              </a:rPr>
              <a:t>Make sure reservoir modelling work is done following best practices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dirty="0">
              <a:ea typeface="ＭＳ Ｐゴシック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ea typeface="ＭＳ Ｐゴシック" charset="0"/>
              </a:rPr>
              <a:t>Policymakers/regulators may start requiring this soon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dirty="0">
              <a:ea typeface="ＭＳ Ｐゴシック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ＭＳ Ｐゴシック" charset="0"/>
              </a:rPr>
              <a:t>Be cautious of modelling work that always gives you the results you hope for!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dirty="0">
              <a:ea typeface="ＭＳ Ｐゴシック" charset="0"/>
            </a:endParaRP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dirty="0">
                <a:ea typeface="ＭＳ Ｐゴシック" charset="0"/>
              </a:rPr>
              <a:t>More in: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dirty="0">
                <a:ea typeface="ＭＳ Ｐゴシック" charset="0"/>
              </a:rPr>
              <a:t>O'Sullivan, M. J., &amp; O'Sullivan, J. P. (2016). Reservoir Modeling and Simulation for Geothermal Resource Characterization and Evaluation. In R. </a:t>
            </a:r>
            <a:r>
              <a:rPr dirty="0" err="1">
                <a:ea typeface="ＭＳ Ｐゴシック" charset="0"/>
              </a:rPr>
              <a:t>DiPippo</a:t>
            </a:r>
            <a:r>
              <a:rPr dirty="0">
                <a:ea typeface="ＭＳ Ｐゴシック" charset="0"/>
              </a:rPr>
              <a:t> (Ed.), Geothermal power generation: developments and innovation. </a:t>
            </a:r>
            <a:r>
              <a:rPr dirty="0" err="1">
                <a:ea typeface="ＭＳ Ｐゴシック" charset="0"/>
              </a:rPr>
              <a:t>Woodhead</a:t>
            </a:r>
            <a:r>
              <a:rPr dirty="0">
                <a:ea typeface="ＭＳ Ｐゴシック" charset="0"/>
              </a:rPr>
              <a:t> Publishing.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dirty="0">
              <a:ea typeface="ＭＳ Ｐゴシック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dirty="0">
              <a:ea typeface="ＭＳ Ｐゴシック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dirty="0">
              <a:ea typeface="ＭＳ Ｐゴシック" charset="0"/>
            </a:endParaRP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dirty="0"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Summary</a:t>
            </a:r>
          </a:p>
        </p:txBody>
      </p:sp>
      <p:sp>
        <p:nvSpPr>
          <p:cNvPr id="14131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altLang="en-US" dirty="0">
                <a:ea typeface="MS PGothic" panose="020B0600070205080204" pitchFamily="34" charset="-128"/>
              </a:rPr>
              <a:t>Start modelling early!</a:t>
            </a:r>
          </a:p>
          <a:p>
            <a:pPr eaLnBrk="1" hangingPunct="1"/>
            <a:r>
              <a:rPr altLang="en-US" dirty="0">
                <a:ea typeface="MS PGothic" panose="020B0600070205080204" pitchFamily="34" charset="-128"/>
              </a:rPr>
              <a:t>Gather good data at the start of a project and continue throughout the project</a:t>
            </a:r>
          </a:p>
          <a:p>
            <a:pPr eaLnBrk="1" hangingPunct="1"/>
            <a:r>
              <a:rPr altLang="en-US" dirty="0">
                <a:ea typeface="MS PGothic" panose="020B0600070205080204" pitchFamily="34" charset="-128"/>
              </a:rPr>
              <a:t>Regularly update your model to ensure you get the most value out of it</a:t>
            </a:r>
          </a:p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Regard modelling as a routine, continuing process</a:t>
            </a:r>
            <a:endParaRPr altLang="en-US" dirty="0">
              <a:ea typeface="MS PGothic" panose="020B0600070205080204" pitchFamily="34" charset="-128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459544" y="3933056"/>
            <a:ext cx="3789238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1500" i="1">
                <a:solidFill>
                  <a:schemeClr val="tx2"/>
                </a:solidFill>
                <a:latin typeface="+mn-lt"/>
                <a:ea typeface="ＭＳ Ｐゴシック" charset="0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2"/>
                </a:solidFill>
                <a:latin typeface="+mn-lt"/>
                <a:ea typeface="ＭＳ Ｐゴシック" charset="0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2"/>
                </a:solidFill>
                <a:latin typeface="+mn-lt"/>
                <a:ea typeface="ＭＳ Ｐゴシック" charset="0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2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2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2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2"/>
                </a:solidFill>
                <a:latin typeface="+mn-lt"/>
              </a:defRPr>
            </a:lvl9pPr>
          </a:lstStyle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baseline="0" dirty="0"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rPr>
              <a:t>Compared to the other costs in geothermal projects </a:t>
            </a:r>
            <a:r>
              <a:rPr lang="en-US" sz="2000" baseline="0" dirty="0" err="1"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rPr>
              <a:t>modelling</a:t>
            </a:r>
            <a:r>
              <a:rPr lang="en-US" sz="2000" baseline="0" dirty="0"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rPr>
              <a:t> is cheap!</a:t>
            </a:r>
          </a:p>
          <a:p>
            <a:pPr marL="0" indent="0">
              <a:buFontTx/>
              <a:buNone/>
              <a:defRPr/>
            </a:pPr>
            <a:endParaRPr lang="en-US" sz="2400" baseline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876925-BC3B-47E2-DD17-8850FD206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4005064"/>
            <a:ext cx="4323926" cy="2680834"/>
          </a:xfrm>
          <a:prstGeom prst="rect">
            <a:avLst/>
          </a:prstGeom>
        </p:spPr>
      </p:pic>
      <p:sp>
        <p:nvSpPr>
          <p:cNvPr id="3" name="Oval 3">
            <a:extLst>
              <a:ext uri="{FF2B5EF4-FFF2-40B4-BE49-F238E27FC236}">
                <a16:creationId xmlns:a16="http://schemas.microsoft.com/office/drawing/2014/main" id="{6F9D9D66-A08F-E4DF-452A-69AA6CC18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416" y="5373216"/>
            <a:ext cx="406871" cy="433281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7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7FF642-6F2A-104D-6AD2-D914AAF286B7}"/>
              </a:ext>
            </a:extLst>
          </p:cNvPr>
          <p:cNvSpPr txBox="1">
            <a:spLocks/>
          </p:cNvSpPr>
          <p:nvPr/>
        </p:nvSpPr>
        <p:spPr bwMode="auto">
          <a:xfrm>
            <a:off x="558008" y="2924944"/>
            <a:ext cx="8027984" cy="836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AU" sz="4000" b="1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9AC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algn="ctr"/>
            <a:r>
              <a:rPr lang="en-US" sz="3200" baseline="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3965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47472" y="548680"/>
            <a:ext cx="8229600" cy="792163"/>
          </a:xfrm>
        </p:spPr>
        <p:txBody>
          <a:bodyPr anchor="ctr"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A simple example – matching population growth</a:t>
            </a:r>
          </a:p>
        </p:txBody>
      </p:sp>
      <p:sp>
        <p:nvSpPr>
          <p:cNvPr id="5123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3"/>
            <a:stretch>
              <a:fillRect t="-1193"/>
            </a:stretch>
          </a:blipFill>
          <a:extLst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NZ" dirty="0">
                <a:noFill/>
                <a:ea typeface="+mn-ea"/>
              </a:rPr>
              <a:t>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A simple example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1</a:t>
            </a:r>
            <a:r>
              <a:rPr lang="en-NZ" altLang="en-US" baseline="30000" dirty="0">
                <a:ea typeface="+mn-ea"/>
              </a:rPr>
              <a:t>st</a:t>
            </a:r>
            <a:r>
              <a:rPr lang="en-NZ" altLang="en-US" dirty="0">
                <a:ea typeface="+mn-ea"/>
              </a:rPr>
              <a:t> attempt: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pic>
        <p:nvPicPr>
          <p:cNvPr id="3277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286125"/>
            <a:ext cx="4306887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779912" y="1556792"/>
          <a:ext cx="4104456" cy="16331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NZ" dirty="0"/>
                        <a:t>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4"/>
                      <a:stretch>
                        <a:fillRect l="-100298" t="-8333" r="-298" b="-363333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Pre-Agriculture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400" dirty="0"/>
                        <a:t>Pre-Industrial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Post- Industrial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Modern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A simple example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/>
          </a:bodyPr>
          <a:lstStyle/>
          <a:p>
            <a:pPr eaLnBrk="1" fontAlgn="auto" hangingPunct="1">
              <a:spcAft>
                <a:spcPct val="20000"/>
              </a:spcAft>
              <a:defRPr/>
            </a:pPr>
            <a:r>
              <a:rPr lang="en-NZ" altLang="en-US" dirty="0">
                <a:ea typeface="+mn-ea"/>
              </a:rPr>
              <a:t>2</a:t>
            </a:r>
            <a:r>
              <a:rPr lang="en-NZ" altLang="en-US" baseline="30000" dirty="0">
                <a:ea typeface="+mn-ea"/>
              </a:rPr>
              <a:t>nd</a:t>
            </a:r>
            <a:r>
              <a:rPr lang="en-NZ" altLang="en-US" dirty="0">
                <a:ea typeface="+mn-ea"/>
              </a:rPr>
              <a:t> attempt:</a:t>
            </a: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marL="0" indent="0" eaLnBrk="1" fontAlgn="auto" hangingPunct="1">
              <a:spcAft>
                <a:spcPct val="20000"/>
              </a:spcAft>
              <a:buFontTx/>
              <a:buNone/>
              <a:defRPr/>
            </a:pPr>
            <a:endParaRPr lang="en-NZ" alt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altLang="en-US" dirty="0">
              <a:ea typeface="+mn-ea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779912" y="1556792"/>
          <a:ext cx="4104456" cy="16331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2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2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NZ" dirty="0"/>
                        <a:t>Period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1">
                      <a:blip r:embed="rId3"/>
                      <a:stretch>
                        <a:fillRect l="-100298" t="-8333" r="-298" b="-363333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Pre-Agriculture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400" dirty="0"/>
                        <a:t>Pre-Industrial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Post- Industrial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35">
                <a:tc>
                  <a:txBody>
                    <a:bodyPr/>
                    <a:lstStyle/>
                    <a:p>
                      <a:r>
                        <a:rPr lang="en-NZ" sz="1400" dirty="0"/>
                        <a:t>Modern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Z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3286125"/>
            <a:ext cx="4306887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SKILLS Geothermal template v4-Space Blue</Template>
  <TotalTime>24336</TotalTime>
  <Words>2875</Words>
  <Application>Microsoft Office PowerPoint</Application>
  <PresentationFormat>On-screen Show (4:3)</PresentationFormat>
  <Paragraphs>556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MS PGothic</vt:lpstr>
      <vt:lpstr>MS PGothic</vt:lpstr>
      <vt:lpstr>Arial</vt:lpstr>
      <vt:lpstr>Calibri</vt:lpstr>
      <vt:lpstr>Poppins</vt:lpstr>
      <vt:lpstr>Times</vt:lpstr>
      <vt:lpstr>Verdana</vt:lpstr>
      <vt:lpstr>1_Custom Design</vt:lpstr>
      <vt:lpstr>PowerPoint Presentation</vt:lpstr>
      <vt:lpstr>Outline</vt:lpstr>
      <vt:lpstr>Introduction to modelling</vt:lpstr>
      <vt:lpstr>Why make models?</vt:lpstr>
      <vt:lpstr>Why make models?</vt:lpstr>
      <vt:lpstr>What do models look like?</vt:lpstr>
      <vt:lpstr>A simple example – matching population growth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Geothermal models</vt:lpstr>
      <vt:lpstr>Geothermal models</vt:lpstr>
      <vt:lpstr>Geothermal models</vt:lpstr>
      <vt:lpstr>Geothermal modelling initial process</vt:lpstr>
      <vt:lpstr>Geothermal modelling update process</vt:lpstr>
      <vt:lpstr>Gather and analyse data</vt:lpstr>
      <vt:lpstr>Conceptual model</vt:lpstr>
      <vt:lpstr>Conceptual model to numerical Model</vt:lpstr>
      <vt:lpstr>Model design</vt:lpstr>
      <vt:lpstr>Natural state model</vt:lpstr>
      <vt:lpstr>Production model</vt:lpstr>
      <vt:lpstr>Future scenarios</vt:lpstr>
      <vt:lpstr>Modelling uses</vt:lpstr>
      <vt:lpstr>Modelling uses</vt:lpstr>
      <vt:lpstr>Modelling uses</vt:lpstr>
      <vt:lpstr>Modelling uses</vt:lpstr>
      <vt:lpstr>How long a system can be economically exploited</vt:lpstr>
      <vt:lpstr>How long a system can be economically exploited</vt:lpstr>
      <vt:lpstr>How long a system can be economically exploited</vt:lpstr>
      <vt:lpstr>How long a system can be economically exploited</vt:lpstr>
      <vt:lpstr>What schedule of new wells are required to maintain production</vt:lpstr>
      <vt:lpstr>What schedule of new wells are required to maintain production</vt:lpstr>
      <vt:lpstr>How a system will respond to different rates of production</vt:lpstr>
      <vt:lpstr>How a system will respond to different rates of production</vt:lpstr>
      <vt:lpstr>How a system will respond to different rates of production</vt:lpstr>
      <vt:lpstr>How a system will respond to different rates of production</vt:lpstr>
      <vt:lpstr>How to best re-inject fluid into a system</vt:lpstr>
      <vt:lpstr>How to best re-inject fluid into a system</vt:lpstr>
      <vt:lpstr>How to best re-inject fluid into a system</vt:lpstr>
      <vt:lpstr>How the natural geothermal features will react to the systems exploitation</vt:lpstr>
      <vt:lpstr>How the natural geothermal features will react to the systems exploitation</vt:lpstr>
      <vt:lpstr>How the natural geothermal features will react to the systems exploitation</vt:lpstr>
      <vt:lpstr>How the natural geothermal features will react to the systems exploitation</vt:lpstr>
      <vt:lpstr>What other environmental effects may occur</vt:lpstr>
      <vt:lpstr>What other environmental effects may occur</vt:lpstr>
      <vt:lpstr>What other environmental effects may occur</vt:lpstr>
      <vt:lpstr>What other environmental effects may occur</vt:lpstr>
      <vt:lpstr>Modelling uses</vt:lpstr>
      <vt:lpstr>Limitations of Modelling</vt:lpstr>
      <vt:lpstr>Drilling Success</vt:lpstr>
      <vt:lpstr>Operations</vt:lpstr>
      <vt:lpstr>Chemistry</vt:lpstr>
      <vt:lpstr>Chemistry</vt:lpstr>
      <vt:lpstr>Calibration Data</vt:lpstr>
      <vt:lpstr>Statistics and uncertainty</vt:lpstr>
      <vt:lpstr>Uncertainty Quantification</vt:lpstr>
      <vt:lpstr>Geothermal Resource Assessment</vt:lpstr>
      <vt:lpstr>Geothermal Resource Assessment</vt:lpstr>
      <vt:lpstr>Geothermal Resource Assessment</vt:lpstr>
      <vt:lpstr>Geothermal Resource Assessment</vt:lpstr>
      <vt:lpstr>Geothermal Resource Assessment</vt:lpstr>
      <vt:lpstr>Geothermal Resource Assessment</vt:lpstr>
      <vt:lpstr>Summary</vt:lpstr>
      <vt:lpstr>Summary</vt:lpstr>
      <vt:lpstr>Summary</vt:lpstr>
      <vt:lpstr>PowerPoint Presentation</vt:lpstr>
    </vt:vector>
  </TitlesOfParts>
  <Company>뿿쬐뿿쩰ӕ僐Ȱ瑼䵰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Brodie</dc:creator>
  <cp:lastModifiedBy>Michael Gravatt</cp:lastModifiedBy>
  <cp:revision>396</cp:revision>
  <dcterms:created xsi:type="dcterms:W3CDTF">2005-03-09T02:10:13Z</dcterms:created>
  <dcterms:modified xsi:type="dcterms:W3CDTF">2024-02-13T05:07:48Z</dcterms:modified>
</cp:coreProperties>
</file>